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38"/>
  </p:notesMasterIdLst>
  <p:handoutMasterIdLst>
    <p:handoutMasterId r:id="rId39"/>
  </p:handoutMasterIdLst>
  <p:sldIdLst>
    <p:sldId id="335" r:id="rId2"/>
    <p:sldId id="339" r:id="rId3"/>
    <p:sldId id="360" r:id="rId4"/>
    <p:sldId id="342" r:id="rId5"/>
    <p:sldId id="336" r:id="rId6"/>
    <p:sldId id="363" r:id="rId7"/>
    <p:sldId id="352" r:id="rId8"/>
    <p:sldId id="353" r:id="rId9"/>
    <p:sldId id="354" r:id="rId10"/>
    <p:sldId id="358" r:id="rId11"/>
    <p:sldId id="340" r:id="rId12"/>
    <p:sldId id="359" r:id="rId13"/>
    <p:sldId id="348" r:id="rId14"/>
    <p:sldId id="374" r:id="rId15"/>
    <p:sldId id="375" r:id="rId16"/>
    <p:sldId id="361" r:id="rId17"/>
    <p:sldId id="371" r:id="rId18"/>
    <p:sldId id="372" r:id="rId19"/>
    <p:sldId id="373" r:id="rId20"/>
    <p:sldId id="350" r:id="rId21"/>
    <p:sldId id="369" r:id="rId22"/>
    <p:sldId id="370" r:id="rId23"/>
    <p:sldId id="343" r:id="rId24"/>
    <p:sldId id="355" r:id="rId25"/>
    <p:sldId id="364" r:id="rId26"/>
    <p:sldId id="356" r:id="rId27"/>
    <p:sldId id="357" r:id="rId28"/>
    <p:sldId id="365" r:id="rId29"/>
    <p:sldId id="366" r:id="rId30"/>
    <p:sldId id="367" r:id="rId31"/>
    <p:sldId id="368" r:id="rId32"/>
    <p:sldId id="351" r:id="rId33"/>
    <p:sldId id="345" r:id="rId34"/>
    <p:sldId id="346" r:id="rId35"/>
    <p:sldId id="349" r:id="rId36"/>
    <p:sldId id="3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loofar Naghdi Pour" initials="NNP" lastIdx="10" clrIdx="0">
    <p:extLst>
      <p:ext uri="{19B8F6BF-5375-455C-9EA6-DF929625EA0E}">
        <p15:presenceInfo xmlns:p15="http://schemas.microsoft.com/office/powerpoint/2012/main" userId="Niloofar Naghdi Pou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BD89"/>
    <a:srgbClr val="8271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15"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3DEE0F3-1B02-4D4C-ABE9-F41E5ED348B3}" type="datetimeFigureOut">
              <a:rPr lang="en-IN" smtClean="0"/>
              <a:t>01-11-2023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39C4FC6-C135-48E6-B1C9-73B27CAF65FE}" type="slidenum">
              <a:rPr lang="en-IN" smtClean="0"/>
              <a:t>‹#›</a:t>
            </a:fld>
            <a:endParaRPr lang="en-IN"/>
          </a:p>
        </p:txBody>
      </p:sp>
    </p:spTree>
    <p:extLst>
      <p:ext uri="{BB962C8B-B14F-4D97-AF65-F5344CB8AC3E}">
        <p14:creationId xmlns:p14="http://schemas.microsoft.com/office/powerpoint/2010/main" val="11926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01C20D-AAFF-48C1-8AEC-1A61942E6FDA}" type="datetimeFigureOut">
              <a:rPr lang="en-GB" smtClean="0"/>
              <a:t>01/11/2023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C653C-9343-444D-A8B6-CE74466C3D6F}" type="slidenum">
              <a:rPr lang="en-GB" smtClean="0"/>
              <a:t>‹#›</a:t>
            </a:fld>
            <a:endParaRPr lang="en-GB"/>
          </a:p>
        </p:txBody>
      </p:sp>
    </p:spTree>
    <p:extLst>
      <p:ext uri="{BB962C8B-B14F-4D97-AF65-F5344CB8AC3E}">
        <p14:creationId xmlns:p14="http://schemas.microsoft.com/office/powerpoint/2010/main" val="29843254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8C653C-9343-444D-A8B6-CE74466C3D6F}" type="slidenum">
              <a:rPr lang="en-GB" smtClean="0"/>
              <a:t>16</a:t>
            </a:fld>
            <a:endParaRPr lang="en-GB"/>
          </a:p>
        </p:txBody>
      </p:sp>
    </p:spTree>
    <p:extLst>
      <p:ext uri="{BB962C8B-B14F-4D97-AF65-F5344CB8AC3E}">
        <p14:creationId xmlns:p14="http://schemas.microsoft.com/office/powerpoint/2010/main" val="318397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A8C653C-9343-444D-A8B6-CE74466C3D6F}" type="slidenum">
              <a:rPr lang="en-GB" smtClean="0"/>
              <a:t>20</a:t>
            </a:fld>
            <a:endParaRPr lang="en-GB"/>
          </a:p>
        </p:txBody>
      </p:sp>
    </p:spTree>
    <p:extLst>
      <p:ext uri="{BB962C8B-B14F-4D97-AF65-F5344CB8AC3E}">
        <p14:creationId xmlns:p14="http://schemas.microsoft.com/office/powerpoint/2010/main" val="3174505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7E94-BE02-9A45-9062-1449FB0E4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50E84-FCA6-BF46-947F-0E37FDBD203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436B4-1720-2548-BCE3-CC2568995FDB}"/>
              </a:ext>
            </a:extLst>
          </p:cNvPr>
          <p:cNvSpPr>
            <a:spLocks noGrp="1"/>
          </p:cNvSpPr>
          <p:nvPr>
            <p:ph type="dt" sz="half" idx="10"/>
          </p:nvPr>
        </p:nvSpPr>
        <p:spPr>
          <a:xfrm>
            <a:off x="838200" y="6356351"/>
            <a:ext cx="2743200" cy="365125"/>
          </a:xfrm>
          <a:prstGeom prst="rect">
            <a:avLst/>
          </a:prstGeom>
        </p:spPr>
        <p:txBody>
          <a:bodyPr/>
          <a:lstStyle/>
          <a:p>
            <a:fld id="{2C9A81F9-4426-4676-B683-83841E007BB0}" type="datetime1">
              <a:rPr lang="en-US" smtClean="0"/>
              <a:t>11/1/2023</a:t>
            </a:fld>
            <a:endParaRPr lang="en-US"/>
          </a:p>
        </p:txBody>
      </p:sp>
      <p:sp>
        <p:nvSpPr>
          <p:cNvPr id="5" name="Footer Placeholder 4">
            <a:extLst>
              <a:ext uri="{FF2B5EF4-FFF2-40B4-BE49-F238E27FC236}">
                <a16:creationId xmlns:a16="http://schemas.microsoft.com/office/drawing/2014/main" id="{CB98079D-0BF4-CD44-B92A-489A2C415B4C}"/>
              </a:ext>
            </a:extLst>
          </p:cNvPr>
          <p:cNvSpPr>
            <a:spLocks noGrp="1"/>
          </p:cNvSpPr>
          <p:nvPr>
            <p:ph type="ftr" sz="quarter" idx="11"/>
          </p:nvPr>
        </p:nvSpPr>
        <p:spPr>
          <a:xfrm>
            <a:off x="4038600" y="6356351"/>
            <a:ext cx="4114800" cy="365125"/>
          </a:xfrm>
          <a:prstGeom prst="rect">
            <a:avLst/>
          </a:prstGeom>
        </p:spPr>
        <p:txBody>
          <a:bodyPr/>
          <a:lstStyle/>
          <a:p>
            <a:r>
              <a:rPr lang="en-US"/>
              <a:t>8</a:t>
            </a:r>
          </a:p>
        </p:txBody>
      </p:sp>
      <p:sp>
        <p:nvSpPr>
          <p:cNvPr id="6" name="Slide Number Placeholder 5">
            <a:extLst>
              <a:ext uri="{FF2B5EF4-FFF2-40B4-BE49-F238E27FC236}">
                <a16:creationId xmlns:a16="http://schemas.microsoft.com/office/drawing/2014/main" id="{63D7B34F-B4A6-AC47-A86D-866C0E2385F7}"/>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813343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03D7-DD00-0748-8FFA-B2BC03BCA1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2826A-88C3-5743-B64C-B07D2BE58A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3BF11-5B50-CC4B-AA5F-9AF20D6D168B}"/>
              </a:ext>
            </a:extLst>
          </p:cNvPr>
          <p:cNvSpPr>
            <a:spLocks noGrp="1"/>
          </p:cNvSpPr>
          <p:nvPr>
            <p:ph type="dt" sz="half" idx="10"/>
          </p:nvPr>
        </p:nvSpPr>
        <p:spPr>
          <a:xfrm>
            <a:off x="838200" y="6356351"/>
            <a:ext cx="2743200" cy="365125"/>
          </a:xfrm>
          <a:prstGeom prst="rect">
            <a:avLst/>
          </a:prstGeom>
        </p:spPr>
        <p:txBody>
          <a:bodyPr/>
          <a:lstStyle/>
          <a:p>
            <a:fld id="{22AB99D9-C639-484A-B088-1D63ACBA2252}" type="datetime1">
              <a:rPr lang="en-US" smtClean="0"/>
              <a:t>11/1/2023</a:t>
            </a:fld>
            <a:endParaRPr lang="en-US"/>
          </a:p>
        </p:txBody>
      </p:sp>
      <p:sp>
        <p:nvSpPr>
          <p:cNvPr id="5" name="Footer Placeholder 4">
            <a:extLst>
              <a:ext uri="{FF2B5EF4-FFF2-40B4-BE49-F238E27FC236}">
                <a16:creationId xmlns:a16="http://schemas.microsoft.com/office/drawing/2014/main" id="{9D0CF8D4-EC88-134C-BC2D-702B64D31477}"/>
              </a:ext>
            </a:extLst>
          </p:cNvPr>
          <p:cNvSpPr>
            <a:spLocks noGrp="1"/>
          </p:cNvSpPr>
          <p:nvPr>
            <p:ph type="ftr" sz="quarter" idx="11"/>
          </p:nvPr>
        </p:nvSpPr>
        <p:spPr>
          <a:xfrm>
            <a:off x="4038600" y="6356351"/>
            <a:ext cx="4114800" cy="365125"/>
          </a:xfrm>
          <a:prstGeom prst="rect">
            <a:avLst/>
          </a:prstGeom>
        </p:spPr>
        <p:txBody>
          <a:bodyPr/>
          <a:lstStyle/>
          <a:p>
            <a:r>
              <a:rPr lang="en-US"/>
              <a:t>8</a:t>
            </a:r>
          </a:p>
        </p:txBody>
      </p:sp>
      <p:sp>
        <p:nvSpPr>
          <p:cNvPr id="6" name="Slide Number Placeholder 5">
            <a:extLst>
              <a:ext uri="{FF2B5EF4-FFF2-40B4-BE49-F238E27FC236}">
                <a16:creationId xmlns:a16="http://schemas.microsoft.com/office/drawing/2014/main" id="{54415D8A-E2CA-8E43-8878-75649038BB1B}"/>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64358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2ECA9-11B4-0F45-94F9-0FC941CF1721}"/>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255D7-028B-5D4B-89B0-B5AD9EEF0C3F}"/>
              </a:ext>
            </a:extLst>
          </p:cNvPr>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B0844-2774-6245-8C90-47C68BEA8BAA}"/>
              </a:ext>
            </a:extLst>
          </p:cNvPr>
          <p:cNvSpPr>
            <a:spLocks noGrp="1"/>
          </p:cNvSpPr>
          <p:nvPr>
            <p:ph type="dt" sz="half" idx="10"/>
          </p:nvPr>
        </p:nvSpPr>
        <p:spPr>
          <a:xfrm>
            <a:off x="838200" y="6356351"/>
            <a:ext cx="2743200" cy="365125"/>
          </a:xfrm>
          <a:prstGeom prst="rect">
            <a:avLst/>
          </a:prstGeom>
        </p:spPr>
        <p:txBody>
          <a:bodyPr/>
          <a:lstStyle/>
          <a:p>
            <a:fld id="{65CF0709-2C51-4483-B43B-093664ABE1FD}" type="datetime1">
              <a:rPr lang="en-US" smtClean="0"/>
              <a:t>11/1/2023</a:t>
            </a:fld>
            <a:endParaRPr lang="en-US"/>
          </a:p>
        </p:txBody>
      </p:sp>
      <p:sp>
        <p:nvSpPr>
          <p:cNvPr id="5" name="Footer Placeholder 4">
            <a:extLst>
              <a:ext uri="{FF2B5EF4-FFF2-40B4-BE49-F238E27FC236}">
                <a16:creationId xmlns:a16="http://schemas.microsoft.com/office/drawing/2014/main" id="{17E65D80-3CA0-DF4E-B0D2-D7B2532844C9}"/>
              </a:ext>
            </a:extLst>
          </p:cNvPr>
          <p:cNvSpPr>
            <a:spLocks noGrp="1"/>
          </p:cNvSpPr>
          <p:nvPr>
            <p:ph type="ftr" sz="quarter" idx="11"/>
          </p:nvPr>
        </p:nvSpPr>
        <p:spPr>
          <a:xfrm>
            <a:off x="4038600" y="6356351"/>
            <a:ext cx="4114800" cy="365125"/>
          </a:xfrm>
          <a:prstGeom prst="rect">
            <a:avLst/>
          </a:prstGeom>
        </p:spPr>
        <p:txBody>
          <a:bodyPr/>
          <a:lstStyle/>
          <a:p>
            <a:r>
              <a:rPr lang="en-US"/>
              <a:t>8</a:t>
            </a:r>
          </a:p>
        </p:txBody>
      </p:sp>
      <p:sp>
        <p:nvSpPr>
          <p:cNvPr id="6" name="Slide Number Placeholder 5">
            <a:extLst>
              <a:ext uri="{FF2B5EF4-FFF2-40B4-BE49-F238E27FC236}">
                <a16:creationId xmlns:a16="http://schemas.microsoft.com/office/drawing/2014/main" id="{24E432B8-447B-714B-8A40-62A6716251D1}"/>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696410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D7BE-8467-FA47-BC87-BEEAECA3B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20FF2-3FE8-1248-A4BA-F5AE9648AA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397C0-5CA5-F14C-AA7D-A1EE12F4403D}"/>
              </a:ext>
            </a:extLst>
          </p:cNvPr>
          <p:cNvSpPr>
            <a:spLocks noGrp="1"/>
          </p:cNvSpPr>
          <p:nvPr>
            <p:ph type="dt" sz="half" idx="10"/>
          </p:nvPr>
        </p:nvSpPr>
        <p:spPr>
          <a:xfrm>
            <a:off x="838200" y="6356351"/>
            <a:ext cx="2743200" cy="365125"/>
          </a:xfrm>
          <a:prstGeom prst="rect">
            <a:avLst/>
          </a:prstGeom>
        </p:spPr>
        <p:txBody>
          <a:bodyPr/>
          <a:lstStyle/>
          <a:p>
            <a:fld id="{B31BCCE0-9168-4B7A-98C8-78E798FECC0F}" type="datetime1">
              <a:rPr lang="en-US" smtClean="0"/>
              <a:t>11/1/2023</a:t>
            </a:fld>
            <a:endParaRPr lang="en-US"/>
          </a:p>
        </p:txBody>
      </p:sp>
      <p:sp>
        <p:nvSpPr>
          <p:cNvPr id="5" name="Footer Placeholder 4">
            <a:extLst>
              <a:ext uri="{FF2B5EF4-FFF2-40B4-BE49-F238E27FC236}">
                <a16:creationId xmlns:a16="http://schemas.microsoft.com/office/drawing/2014/main" id="{2CEC006F-A7FD-6846-A942-B3569196CF9C}"/>
              </a:ext>
            </a:extLst>
          </p:cNvPr>
          <p:cNvSpPr>
            <a:spLocks noGrp="1"/>
          </p:cNvSpPr>
          <p:nvPr>
            <p:ph type="ftr" sz="quarter" idx="11"/>
          </p:nvPr>
        </p:nvSpPr>
        <p:spPr>
          <a:xfrm>
            <a:off x="4038600" y="6356351"/>
            <a:ext cx="4114800" cy="365125"/>
          </a:xfrm>
          <a:prstGeom prst="rect">
            <a:avLst/>
          </a:prstGeom>
        </p:spPr>
        <p:txBody>
          <a:bodyPr/>
          <a:lstStyle/>
          <a:p>
            <a:r>
              <a:rPr lang="en-US"/>
              <a:t>8</a:t>
            </a:r>
          </a:p>
        </p:txBody>
      </p:sp>
      <p:sp>
        <p:nvSpPr>
          <p:cNvPr id="6" name="Slide Number Placeholder 5">
            <a:extLst>
              <a:ext uri="{FF2B5EF4-FFF2-40B4-BE49-F238E27FC236}">
                <a16:creationId xmlns:a16="http://schemas.microsoft.com/office/drawing/2014/main" id="{81BF61AC-F887-AE4C-BD7C-AC1FDE24B836}"/>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132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D49B-FD14-D446-91B5-0CC55D140B6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6E7AB3-B6DD-9E47-BE1A-4E24B6AA5978}"/>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E64115-4182-7A4B-A588-4C67C2305BD2}"/>
              </a:ext>
            </a:extLst>
          </p:cNvPr>
          <p:cNvSpPr>
            <a:spLocks noGrp="1"/>
          </p:cNvSpPr>
          <p:nvPr>
            <p:ph type="dt" sz="half" idx="10"/>
          </p:nvPr>
        </p:nvSpPr>
        <p:spPr>
          <a:xfrm>
            <a:off x="838200" y="6356351"/>
            <a:ext cx="2743200" cy="365125"/>
          </a:xfrm>
          <a:prstGeom prst="rect">
            <a:avLst/>
          </a:prstGeom>
        </p:spPr>
        <p:txBody>
          <a:bodyPr/>
          <a:lstStyle/>
          <a:p>
            <a:fld id="{4FB88CC4-5E7C-4508-A9BC-3E91A0F7F0D1}" type="datetime1">
              <a:rPr lang="en-US" smtClean="0"/>
              <a:t>11/1/2023</a:t>
            </a:fld>
            <a:endParaRPr lang="en-US"/>
          </a:p>
        </p:txBody>
      </p:sp>
      <p:sp>
        <p:nvSpPr>
          <p:cNvPr id="5" name="Footer Placeholder 4">
            <a:extLst>
              <a:ext uri="{FF2B5EF4-FFF2-40B4-BE49-F238E27FC236}">
                <a16:creationId xmlns:a16="http://schemas.microsoft.com/office/drawing/2014/main" id="{81B42A63-2CB1-A24E-954D-7D7D93797548}"/>
              </a:ext>
            </a:extLst>
          </p:cNvPr>
          <p:cNvSpPr>
            <a:spLocks noGrp="1"/>
          </p:cNvSpPr>
          <p:nvPr>
            <p:ph type="ftr" sz="quarter" idx="11"/>
          </p:nvPr>
        </p:nvSpPr>
        <p:spPr>
          <a:xfrm>
            <a:off x="4038600" y="6356351"/>
            <a:ext cx="4114800" cy="365125"/>
          </a:xfrm>
          <a:prstGeom prst="rect">
            <a:avLst/>
          </a:prstGeom>
        </p:spPr>
        <p:txBody>
          <a:bodyPr/>
          <a:lstStyle/>
          <a:p>
            <a:r>
              <a:rPr lang="en-US"/>
              <a:t>8</a:t>
            </a:r>
          </a:p>
        </p:txBody>
      </p:sp>
      <p:sp>
        <p:nvSpPr>
          <p:cNvPr id="6" name="Slide Number Placeholder 5">
            <a:extLst>
              <a:ext uri="{FF2B5EF4-FFF2-40B4-BE49-F238E27FC236}">
                <a16:creationId xmlns:a16="http://schemas.microsoft.com/office/drawing/2014/main" id="{2358B48E-845C-4840-95A9-377C3D3B4AD0}"/>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06590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C3E4-95D0-D041-BD41-2F9A8ED5E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25F08-48C2-644B-ADE9-A7FD0DFF50E6}"/>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1F2CF-1A8D-D440-A80C-A89DA67A6268}"/>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2C35B-5647-C74B-B437-00CFE688B431}"/>
              </a:ext>
            </a:extLst>
          </p:cNvPr>
          <p:cNvSpPr>
            <a:spLocks noGrp="1"/>
          </p:cNvSpPr>
          <p:nvPr>
            <p:ph type="dt" sz="half" idx="10"/>
          </p:nvPr>
        </p:nvSpPr>
        <p:spPr>
          <a:xfrm>
            <a:off x="838200" y="6356351"/>
            <a:ext cx="2743200" cy="365125"/>
          </a:xfrm>
          <a:prstGeom prst="rect">
            <a:avLst/>
          </a:prstGeom>
        </p:spPr>
        <p:txBody>
          <a:bodyPr/>
          <a:lstStyle/>
          <a:p>
            <a:fld id="{3397EC04-71F5-4F18-93BC-E2D1E27C885E}" type="datetime1">
              <a:rPr lang="en-US" smtClean="0"/>
              <a:t>11/1/2023</a:t>
            </a:fld>
            <a:endParaRPr lang="en-US"/>
          </a:p>
        </p:txBody>
      </p:sp>
      <p:sp>
        <p:nvSpPr>
          <p:cNvPr id="6" name="Footer Placeholder 5">
            <a:extLst>
              <a:ext uri="{FF2B5EF4-FFF2-40B4-BE49-F238E27FC236}">
                <a16:creationId xmlns:a16="http://schemas.microsoft.com/office/drawing/2014/main" id="{76678282-95C5-2749-9540-97EF5B659F73}"/>
              </a:ext>
            </a:extLst>
          </p:cNvPr>
          <p:cNvSpPr>
            <a:spLocks noGrp="1"/>
          </p:cNvSpPr>
          <p:nvPr>
            <p:ph type="ftr" sz="quarter" idx="11"/>
          </p:nvPr>
        </p:nvSpPr>
        <p:spPr>
          <a:xfrm>
            <a:off x="4038600" y="6356351"/>
            <a:ext cx="4114800" cy="365125"/>
          </a:xfrm>
          <a:prstGeom prst="rect">
            <a:avLst/>
          </a:prstGeom>
        </p:spPr>
        <p:txBody>
          <a:bodyPr/>
          <a:lstStyle/>
          <a:p>
            <a:r>
              <a:rPr lang="en-US"/>
              <a:t>8</a:t>
            </a:r>
          </a:p>
        </p:txBody>
      </p:sp>
      <p:sp>
        <p:nvSpPr>
          <p:cNvPr id="7" name="Slide Number Placeholder 6">
            <a:extLst>
              <a:ext uri="{FF2B5EF4-FFF2-40B4-BE49-F238E27FC236}">
                <a16:creationId xmlns:a16="http://schemas.microsoft.com/office/drawing/2014/main" id="{16B0FAAF-9653-E04F-94F2-4224F38BCCD8}"/>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646030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7240-9A7C-CF46-A50F-913546492D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DA3D2-A89B-9342-A622-CF0D36725DE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E86EF-5EF1-F74B-97C2-CDA3362ED23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AD070-654E-214E-B651-0E16996FFFF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15334D-7F3A-EA40-866D-AB3C425FECF9}"/>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91819-88AD-1E47-A20A-21A14DF14B0A}"/>
              </a:ext>
            </a:extLst>
          </p:cNvPr>
          <p:cNvSpPr>
            <a:spLocks noGrp="1"/>
          </p:cNvSpPr>
          <p:nvPr>
            <p:ph type="dt" sz="half" idx="10"/>
          </p:nvPr>
        </p:nvSpPr>
        <p:spPr>
          <a:xfrm>
            <a:off x="838200" y="6356351"/>
            <a:ext cx="2743200" cy="365125"/>
          </a:xfrm>
          <a:prstGeom prst="rect">
            <a:avLst/>
          </a:prstGeom>
        </p:spPr>
        <p:txBody>
          <a:bodyPr/>
          <a:lstStyle/>
          <a:p>
            <a:fld id="{C63593A3-F6DD-4D24-97BB-036B5AB7C31F}" type="datetime1">
              <a:rPr lang="en-US" smtClean="0"/>
              <a:t>11/1/2023</a:t>
            </a:fld>
            <a:endParaRPr lang="en-US"/>
          </a:p>
        </p:txBody>
      </p:sp>
      <p:sp>
        <p:nvSpPr>
          <p:cNvPr id="8" name="Footer Placeholder 7">
            <a:extLst>
              <a:ext uri="{FF2B5EF4-FFF2-40B4-BE49-F238E27FC236}">
                <a16:creationId xmlns:a16="http://schemas.microsoft.com/office/drawing/2014/main" id="{42E5BACE-5675-9D40-9F4F-E9921987F400}"/>
              </a:ext>
            </a:extLst>
          </p:cNvPr>
          <p:cNvSpPr>
            <a:spLocks noGrp="1"/>
          </p:cNvSpPr>
          <p:nvPr>
            <p:ph type="ftr" sz="quarter" idx="11"/>
          </p:nvPr>
        </p:nvSpPr>
        <p:spPr>
          <a:xfrm>
            <a:off x="4038600" y="6356351"/>
            <a:ext cx="4114800" cy="365125"/>
          </a:xfrm>
          <a:prstGeom prst="rect">
            <a:avLst/>
          </a:prstGeom>
        </p:spPr>
        <p:txBody>
          <a:bodyPr/>
          <a:lstStyle/>
          <a:p>
            <a:r>
              <a:rPr lang="en-US"/>
              <a:t>8</a:t>
            </a:r>
          </a:p>
        </p:txBody>
      </p:sp>
      <p:sp>
        <p:nvSpPr>
          <p:cNvPr id="9" name="Slide Number Placeholder 8">
            <a:extLst>
              <a:ext uri="{FF2B5EF4-FFF2-40B4-BE49-F238E27FC236}">
                <a16:creationId xmlns:a16="http://schemas.microsoft.com/office/drawing/2014/main" id="{8E0F5B13-59D2-5A41-B943-5F246081004D}"/>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3106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E827-A917-7549-A733-3976261C2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CA6C4-E35C-224C-9307-A887F1DC4141}"/>
              </a:ext>
            </a:extLst>
          </p:cNvPr>
          <p:cNvSpPr>
            <a:spLocks noGrp="1"/>
          </p:cNvSpPr>
          <p:nvPr>
            <p:ph type="dt" sz="half" idx="10"/>
          </p:nvPr>
        </p:nvSpPr>
        <p:spPr>
          <a:xfrm>
            <a:off x="838200" y="6356351"/>
            <a:ext cx="2743200" cy="365125"/>
          </a:xfrm>
          <a:prstGeom prst="rect">
            <a:avLst/>
          </a:prstGeom>
        </p:spPr>
        <p:txBody>
          <a:bodyPr/>
          <a:lstStyle/>
          <a:p>
            <a:fld id="{39AC0C72-F23B-4153-B4F6-8618FD0C58AC}" type="datetime1">
              <a:rPr lang="en-US" smtClean="0"/>
              <a:t>11/1/2023</a:t>
            </a:fld>
            <a:endParaRPr lang="en-US"/>
          </a:p>
        </p:txBody>
      </p:sp>
      <p:sp>
        <p:nvSpPr>
          <p:cNvPr id="4" name="Footer Placeholder 3">
            <a:extLst>
              <a:ext uri="{FF2B5EF4-FFF2-40B4-BE49-F238E27FC236}">
                <a16:creationId xmlns:a16="http://schemas.microsoft.com/office/drawing/2014/main" id="{FAE571E2-C2E8-4E42-8B5C-F20315D167F9}"/>
              </a:ext>
            </a:extLst>
          </p:cNvPr>
          <p:cNvSpPr>
            <a:spLocks noGrp="1"/>
          </p:cNvSpPr>
          <p:nvPr>
            <p:ph type="ftr" sz="quarter" idx="11"/>
          </p:nvPr>
        </p:nvSpPr>
        <p:spPr>
          <a:xfrm>
            <a:off x="4038600" y="6356351"/>
            <a:ext cx="4114800" cy="365125"/>
          </a:xfrm>
          <a:prstGeom prst="rect">
            <a:avLst/>
          </a:prstGeom>
        </p:spPr>
        <p:txBody>
          <a:bodyPr/>
          <a:lstStyle/>
          <a:p>
            <a:r>
              <a:rPr lang="en-US"/>
              <a:t>8</a:t>
            </a:r>
          </a:p>
        </p:txBody>
      </p:sp>
      <p:sp>
        <p:nvSpPr>
          <p:cNvPr id="5" name="Slide Number Placeholder 4">
            <a:extLst>
              <a:ext uri="{FF2B5EF4-FFF2-40B4-BE49-F238E27FC236}">
                <a16:creationId xmlns:a16="http://schemas.microsoft.com/office/drawing/2014/main" id="{DDDED733-939E-2148-A95E-47077E5D6314}"/>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435384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AF3A-3FEB-F143-A7B5-3828A3520520}"/>
              </a:ext>
            </a:extLst>
          </p:cNvPr>
          <p:cNvSpPr>
            <a:spLocks noGrp="1"/>
          </p:cNvSpPr>
          <p:nvPr>
            <p:ph type="dt" sz="half" idx="10"/>
          </p:nvPr>
        </p:nvSpPr>
        <p:spPr>
          <a:xfrm>
            <a:off x="838200" y="6356351"/>
            <a:ext cx="2743200" cy="365125"/>
          </a:xfrm>
          <a:prstGeom prst="rect">
            <a:avLst/>
          </a:prstGeom>
        </p:spPr>
        <p:txBody>
          <a:bodyPr/>
          <a:lstStyle/>
          <a:p>
            <a:fld id="{27C6CFD7-F8E0-44DA-B20B-CA36AC415BF5}" type="datetime1">
              <a:rPr lang="en-US" smtClean="0"/>
              <a:t>11/1/2023</a:t>
            </a:fld>
            <a:endParaRPr lang="en-US"/>
          </a:p>
        </p:txBody>
      </p:sp>
      <p:sp>
        <p:nvSpPr>
          <p:cNvPr id="3" name="Footer Placeholder 2">
            <a:extLst>
              <a:ext uri="{FF2B5EF4-FFF2-40B4-BE49-F238E27FC236}">
                <a16:creationId xmlns:a16="http://schemas.microsoft.com/office/drawing/2014/main" id="{BEBA8D13-6D31-624A-BA24-CD6B8FF10101}"/>
              </a:ext>
            </a:extLst>
          </p:cNvPr>
          <p:cNvSpPr>
            <a:spLocks noGrp="1"/>
          </p:cNvSpPr>
          <p:nvPr>
            <p:ph type="ftr" sz="quarter" idx="11"/>
          </p:nvPr>
        </p:nvSpPr>
        <p:spPr>
          <a:xfrm>
            <a:off x="4038600" y="6356351"/>
            <a:ext cx="4114800" cy="365125"/>
          </a:xfrm>
          <a:prstGeom prst="rect">
            <a:avLst/>
          </a:prstGeom>
        </p:spPr>
        <p:txBody>
          <a:bodyPr/>
          <a:lstStyle/>
          <a:p>
            <a:r>
              <a:rPr lang="en-US"/>
              <a:t>8</a:t>
            </a:r>
          </a:p>
        </p:txBody>
      </p:sp>
      <p:sp>
        <p:nvSpPr>
          <p:cNvPr id="4" name="Slide Number Placeholder 3">
            <a:extLst>
              <a:ext uri="{FF2B5EF4-FFF2-40B4-BE49-F238E27FC236}">
                <a16:creationId xmlns:a16="http://schemas.microsoft.com/office/drawing/2014/main" id="{0F6B2883-BD7C-D844-ADA8-0B3BFA6B8353}"/>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757324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B88B-E4B2-8F4F-B312-99069E934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16F-7C9A-6941-AB5E-F714B7BB1FD2}"/>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F52E3B-1E34-C048-AC30-905D39D4E898}"/>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352D6-8B20-1E43-BD8E-08A6417721AE}"/>
              </a:ext>
            </a:extLst>
          </p:cNvPr>
          <p:cNvSpPr>
            <a:spLocks noGrp="1"/>
          </p:cNvSpPr>
          <p:nvPr>
            <p:ph type="dt" sz="half" idx="10"/>
          </p:nvPr>
        </p:nvSpPr>
        <p:spPr>
          <a:xfrm>
            <a:off x="838200" y="6356351"/>
            <a:ext cx="2743200" cy="365125"/>
          </a:xfrm>
          <a:prstGeom prst="rect">
            <a:avLst/>
          </a:prstGeom>
        </p:spPr>
        <p:txBody>
          <a:bodyPr/>
          <a:lstStyle/>
          <a:p>
            <a:fld id="{CCB592A0-7F50-4283-9FA7-5D0FDD1A45C5}" type="datetime1">
              <a:rPr lang="en-US" smtClean="0"/>
              <a:t>11/1/2023</a:t>
            </a:fld>
            <a:endParaRPr lang="en-US"/>
          </a:p>
        </p:txBody>
      </p:sp>
      <p:sp>
        <p:nvSpPr>
          <p:cNvPr id="6" name="Footer Placeholder 5">
            <a:extLst>
              <a:ext uri="{FF2B5EF4-FFF2-40B4-BE49-F238E27FC236}">
                <a16:creationId xmlns:a16="http://schemas.microsoft.com/office/drawing/2014/main" id="{29137D3C-9157-6A4D-B3FC-7B226ED29222}"/>
              </a:ext>
            </a:extLst>
          </p:cNvPr>
          <p:cNvSpPr>
            <a:spLocks noGrp="1"/>
          </p:cNvSpPr>
          <p:nvPr>
            <p:ph type="ftr" sz="quarter" idx="11"/>
          </p:nvPr>
        </p:nvSpPr>
        <p:spPr>
          <a:xfrm>
            <a:off x="4038600" y="6356351"/>
            <a:ext cx="4114800" cy="365125"/>
          </a:xfrm>
          <a:prstGeom prst="rect">
            <a:avLst/>
          </a:prstGeom>
        </p:spPr>
        <p:txBody>
          <a:bodyPr/>
          <a:lstStyle/>
          <a:p>
            <a:r>
              <a:rPr lang="en-US"/>
              <a:t>8</a:t>
            </a:r>
          </a:p>
        </p:txBody>
      </p:sp>
      <p:sp>
        <p:nvSpPr>
          <p:cNvPr id="7" name="Slide Number Placeholder 6">
            <a:extLst>
              <a:ext uri="{FF2B5EF4-FFF2-40B4-BE49-F238E27FC236}">
                <a16:creationId xmlns:a16="http://schemas.microsoft.com/office/drawing/2014/main" id="{49DB182A-4BF9-5F41-A908-DFC23E64724F}"/>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650021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A1F0-B270-7049-988F-77C6A532A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30449-C0AC-0F4D-8B00-58157086C3C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30489FE3-E19C-3343-8DBD-230EB8ACF5F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E31E9A-72CE-7744-90AD-CBA84005AD5F}"/>
              </a:ext>
            </a:extLst>
          </p:cNvPr>
          <p:cNvSpPr>
            <a:spLocks noGrp="1"/>
          </p:cNvSpPr>
          <p:nvPr>
            <p:ph type="dt" sz="half" idx="10"/>
          </p:nvPr>
        </p:nvSpPr>
        <p:spPr>
          <a:xfrm>
            <a:off x="838200" y="6356351"/>
            <a:ext cx="2743200" cy="365125"/>
          </a:xfrm>
          <a:prstGeom prst="rect">
            <a:avLst/>
          </a:prstGeom>
        </p:spPr>
        <p:txBody>
          <a:bodyPr/>
          <a:lstStyle/>
          <a:p>
            <a:fld id="{3FDC0EC6-2C29-4E2E-B472-ECE6F5EC352F}" type="datetime1">
              <a:rPr lang="en-US" smtClean="0"/>
              <a:t>11/1/2023</a:t>
            </a:fld>
            <a:endParaRPr lang="en-US"/>
          </a:p>
        </p:txBody>
      </p:sp>
      <p:sp>
        <p:nvSpPr>
          <p:cNvPr id="6" name="Footer Placeholder 5">
            <a:extLst>
              <a:ext uri="{FF2B5EF4-FFF2-40B4-BE49-F238E27FC236}">
                <a16:creationId xmlns:a16="http://schemas.microsoft.com/office/drawing/2014/main" id="{9EB8B379-1EF7-534A-B2FF-EA8F195410E2}"/>
              </a:ext>
            </a:extLst>
          </p:cNvPr>
          <p:cNvSpPr>
            <a:spLocks noGrp="1"/>
          </p:cNvSpPr>
          <p:nvPr>
            <p:ph type="ftr" sz="quarter" idx="11"/>
          </p:nvPr>
        </p:nvSpPr>
        <p:spPr>
          <a:xfrm>
            <a:off x="4038600" y="6356351"/>
            <a:ext cx="4114800" cy="365125"/>
          </a:xfrm>
          <a:prstGeom prst="rect">
            <a:avLst/>
          </a:prstGeom>
        </p:spPr>
        <p:txBody>
          <a:bodyPr/>
          <a:lstStyle/>
          <a:p>
            <a:r>
              <a:rPr lang="en-US"/>
              <a:t>8</a:t>
            </a:r>
          </a:p>
        </p:txBody>
      </p:sp>
      <p:sp>
        <p:nvSpPr>
          <p:cNvPr id="7" name="Slide Number Placeholder 6">
            <a:extLst>
              <a:ext uri="{FF2B5EF4-FFF2-40B4-BE49-F238E27FC236}">
                <a16:creationId xmlns:a16="http://schemas.microsoft.com/office/drawing/2014/main" id="{B761B19C-BEAD-AC49-8528-67569E0DF942}"/>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86514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AD727-180C-6C41-8560-04A952E25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E65D2-9D75-0548-91A2-FE37A13DCEB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C3CCBD64-8A40-874E-A16E-3EDC3D92A623}"/>
              </a:ext>
            </a:extLst>
          </p:cNvPr>
          <p:cNvPicPr>
            <a:picLocks noChangeAspect="1"/>
          </p:cNvPicPr>
          <p:nvPr userDrawn="1"/>
        </p:nvPicPr>
        <p:blipFill>
          <a:blip r:embed="rId13"/>
          <a:stretch>
            <a:fillRect/>
          </a:stretch>
        </p:blipFill>
        <p:spPr>
          <a:xfrm>
            <a:off x="0" y="5943600"/>
            <a:ext cx="12192000" cy="914400"/>
          </a:xfrm>
          <a:prstGeom prst="rect">
            <a:avLst/>
          </a:prstGeom>
        </p:spPr>
      </p:pic>
    </p:spTree>
    <p:extLst>
      <p:ext uri="{BB962C8B-B14F-4D97-AF65-F5344CB8AC3E}">
        <p14:creationId xmlns:p14="http://schemas.microsoft.com/office/powerpoint/2010/main" val="23997568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Additive_smooth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youtu.be/lFJbZ6LVxN8?si=RTp07Dp1G4_g-wOc" TargetMode="External"/><Relationship Id="rId2" Type="http://schemas.openxmlformats.org/officeDocument/2006/relationships/hyperlink" Target="http://&#160;https:/youtu.be/l3dZ6ZNFjo0?si=e5mxd0EJv7XT_Om6" TargetMode="External"/><Relationship Id="rId1" Type="http://schemas.openxmlformats.org/officeDocument/2006/relationships/slideLayout" Target="../slideLayouts/slideLayout2.xml"/><Relationship Id="rId4" Type="http://schemas.openxmlformats.org/officeDocument/2006/relationships/hyperlink" Target="https://tinyurl.com/45wk35u8"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ieeexplore.ieee.org/document/8776800" TargetMode="External"/><Relationship Id="rId7" Type="http://schemas.openxmlformats.org/officeDocument/2006/relationships/hyperlink" Target="https://www.ibm.com/topics/naive-bayes" TargetMode="External"/><Relationship Id="rId2" Type="http://schemas.openxmlformats.org/officeDocument/2006/relationships/hyperlink" Target="https://en.wikipedia.org/wiki/Bayes'_theorem" TargetMode="External"/><Relationship Id="rId1" Type="http://schemas.openxmlformats.org/officeDocument/2006/relationships/slideLayout" Target="../slideLayouts/slideLayout2.xml"/><Relationship Id="rId6" Type="http://schemas.openxmlformats.org/officeDocument/2006/relationships/hyperlink" Target="https://www.upgrad.com/blog/gaussian-naive-bayes/" TargetMode="External"/><Relationship Id="rId5" Type="http://schemas.openxmlformats.org/officeDocument/2006/relationships/hyperlink" Target="https://tinyurl.com/2s4x43pf" TargetMode="External"/><Relationship Id="rId4" Type="http://schemas.openxmlformats.org/officeDocument/2006/relationships/hyperlink" Target="https://www.simplilearn.com/tutorials/machine-learning-tutorial/naive-bayes-classifier"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slideshare.net/knoldus/naive-bayes-classifier-99907521" TargetMode="External"/><Relationship Id="rId2" Type="http://schemas.openxmlformats.org/officeDocument/2006/relationships/hyperlink" Target="https://www.ibm.com/topics/naive-bayes" TargetMode="External"/><Relationship Id="rId1" Type="http://schemas.openxmlformats.org/officeDocument/2006/relationships/slideLayout" Target="../slideLayouts/slideLayout2.xml"/><Relationship Id="rId5" Type="http://schemas.openxmlformats.org/officeDocument/2006/relationships/hyperlink" Target="https://www.slideshare.net/CloudxLab/naive-bayes-99709376." TargetMode="External"/><Relationship Id="rId4" Type="http://schemas.openxmlformats.org/officeDocument/2006/relationships/hyperlink" Target="https://www.codingninjas.com/studio/library/bernoulli-naive-bay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0281-5013-4E23-A6CE-090000A6D2EA}"/>
              </a:ext>
            </a:extLst>
          </p:cNvPr>
          <p:cNvSpPr>
            <a:spLocks noGrp="1"/>
          </p:cNvSpPr>
          <p:nvPr>
            <p:ph type="ctrTitle"/>
          </p:nvPr>
        </p:nvSpPr>
        <p:spPr>
          <a:xfrm>
            <a:off x="1524000" y="1122363"/>
            <a:ext cx="9144000" cy="992251"/>
          </a:xfrm>
          <a:ln>
            <a:no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t">
            <a:normAutofit/>
          </a:bodyPr>
          <a:lstStyle/>
          <a:p>
            <a:r>
              <a:rPr lang="en-US" sz="3600" b="1">
                <a:cs typeface="Calibri Light"/>
              </a:rPr>
              <a:t>NAIVE BAYES CLASSIFIER</a:t>
            </a:r>
          </a:p>
        </p:txBody>
      </p:sp>
      <p:sp>
        <p:nvSpPr>
          <p:cNvPr id="3" name="Subtitle 2">
            <a:extLst>
              <a:ext uri="{FF2B5EF4-FFF2-40B4-BE49-F238E27FC236}">
                <a16:creationId xmlns:a16="http://schemas.microsoft.com/office/drawing/2014/main" id="{D9E7D6DC-3DD7-415F-B111-ECE55C9D4DA9}"/>
              </a:ext>
            </a:extLst>
          </p:cNvPr>
          <p:cNvSpPr>
            <a:spLocks noGrp="1"/>
          </p:cNvSpPr>
          <p:nvPr>
            <p:ph type="subTitle" idx="1"/>
          </p:nvPr>
        </p:nvSpPr>
        <p:spPr>
          <a:xfrm>
            <a:off x="1524000" y="2295752"/>
            <a:ext cx="9144000" cy="1873477"/>
          </a:xfrm>
        </p:spPr>
        <p:txBody>
          <a:bodyPr vert="horz" lIns="91440" tIns="45720" rIns="91440" bIns="45720" rtlCol="0" anchor="t">
            <a:normAutofit/>
          </a:bodyPr>
          <a:lstStyle/>
          <a:p>
            <a:pPr>
              <a:lnSpc>
                <a:spcPct val="100000"/>
              </a:lnSpc>
              <a:spcBef>
                <a:spcPts val="0"/>
              </a:spcBef>
            </a:pPr>
            <a:endParaRPr lang="en-US" sz="2600" b="1" dirty="0">
              <a:solidFill>
                <a:srgbClr val="00008B"/>
              </a:solidFill>
              <a:latin typeface="Times New Roman"/>
              <a:cs typeface="Times New Roman"/>
            </a:endParaRPr>
          </a:p>
          <a:p>
            <a:pPr>
              <a:lnSpc>
                <a:spcPct val="100000"/>
              </a:lnSpc>
              <a:spcBef>
                <a:spcPts val="0"/>
              </a:spcBef>
            </a:pPr>
            <a:endParaRPr lang="en-US" sz="2600" b="1" dirty="0">
              <a:solidFill>
                <a:srgbClr val="00008B"/>
              </a:solidFill>
              <a:latin typeface="Times New Roman"/>
              <a:cs typeface="Times New Roman"/>
            </a:endParaRPr>
          </a:p>
        </p:txBody>
      </p:sp>
      <p:graphicFrame>
        <p:nvGraphicFramePr>
          <p:cNvPr id="7" name="Table 6">
            <a:extLst>
              <a:ext uri="{FF2B5EF4-FFF2-40B4-BE49-F238E27FC236}">
                <a16:creationId xmlns:a16="http://schemas.microsoft.com/office/drawing/2014/main" id="{5CB43821-680E-CA68-CA94-ABAE242B213A}"/>
              </a:ext>
            </a:extLst>
          </p:cNvPr>
          <p:cNvGraphicFramePr>
            <a:graphicFrameLocks noGrp="1"/>
          </p:cNvGraphicFramePr>
          <p:nvPr>
            <p:extLst>
              <p:ext uri="{D42A27DB-BD31-4B8C-83A1-F6EECF244321}">
                <p14:modId xmlns:p14="http://schemas.microsoft.com/office/powerpoint/2010/main" val="532728548"/>
              </p:ext>
            </p:extLst>
          </p:nvPr>
        </p:nvGraphicFramePr>
        <p:xfrm>
          <a:off x="3963415" y="1728348"/>
          <a:ext cx="4084320" cy="1828800"/>
        </p:xfrm>
        <a:graphic>
          <a:graphicData uri="http://schemas.openxmlformats.org/drawingml/2006/table">
            <a:tbl>
              <a:tblPr firstRow="1" bandRow="1">
                <a:tableStyleId>{616DA210-FB5B-4158-B5E0-FEB733F419BA}</a:tableStyleId>
              </a:tblPr>
              <a:tblGrid>
                <a:gridCol w="4084320">
                  <a:extLst>
                    <a:ext uri="{9D8B030D-6E8A-4147-A177-3AD203B41FA5}">
                      <a16:colId xmlns:a16="http://schemas.microsoft.com/office/drawing/2014/main" val="158300051"/>
                    </a:ext>
                  </a:extLst>
                </a:gridCol>
              </a:tblGrid>
              <a:tr h="264050">
                <a:tc>
                  <a:txBody>
                    <a:bodyPr/>
                    <a:lstStyle/>
                    <a:p>
                      <a:pPr algn="ctr"/>
                      <a:r>
                        <a:rPr lang="en-US" sz="2400" dirty="0">
                          <a:latin typeface="Times New Roman"/>
                        </a:rPr>
                        <a:t>TEAM MEMBERS</a:t>
                      </a:r>
                    </a:p>
                  </a:txBody>
                  <a:tcPr>
                    <a:lnL w="0">
                      <a:noFill/>
                    </a:lnL>
                    <a:lnR w="0">
                      <a:noFill/>
                    </a:lnR>
                    <a:lnT w="0">
                      <a:noFill/>
                    </a:lnT>
                    <a:lnB w="0">
                      <a:noFill/>
                    </a:lnB>
                    <a:solidFill>
                      <a:schemeClr val="bg1"/>
                    </a:solidFill>
                  </a:tcPr>
                </a:tc>
                <a:extLst>
                  <a:ext uri="{0D108BD9-81ED-4DB2-BD59-A6C34878D82A}">
                    <a16:rowId xmlns:a16="http://schemas.microsoft.com/office/drawing/2014/main" val="3018398781"/>
                  </a:ext>
                </a:extLst>
              </a:tr>
              <a:tr h="370840">
                <a:tc>
                  <a:txBody>
                    <a:bodyPr/>
                    <a:lstStyle/>
                    <a:p>
                      <a:pPr lvl="0" algn="ctr">
                        <a:buNone/>
                      </a:pPr>
                      <a:r>
                        <a:rPr lang="en-US" sz="2400" b="0" i="0" u="none" strike="noStrike" noProof="0">
                          <a:solidFill>
                            <a:srgbClr val="000000"/>
                          </a:solidFill>
                          <a:latin typeface="Times New Roman"/>
                        </a:rPr>
                        <a:t>BIVASHA BASHIR BIVA</a:t>
                      </a:r>
                      <a:endParaRPr lang="en-US"/>
                    </a:p>
                  </a:txBody>
                  <a:tcPr>
                    <a:lnL w="0">
                      <a:noFill/>
                    </a:lnL>
                    <a:lnR w="0">
                      <a:noFill/>
                    </a:lnR>
                    <a:lnT w="0">
                      <a:noFill/>
                    </a:lnT>
                    <a:lnB w="0">
                      <a:noFill/>
                    </a:lnB>
                    <a:solidFill>
                      <a:schemeClr val="bg1"/>
                    </a:solidFill>
                  </a:tcPr>
                </a:tc>
                <a:extLst>
                  <a:ext uri="{0D108BD9-81ED-4DB2-BD59-A6C34878D82A}">
                    <a16:rowId xmlns:a16="http://schemas.microsoft.com/office/drawing/2014/main" val="2622504232"/>
                  </a:ext>
                </a:extLst>
              </a:tr>
              <a:tr h="370840">
                <a:tc>
                  <a:txBody>
                    <a:bodyPr/>
                    <a:lstStyle/>
                    <a:p>
                      <a:pPr lvl="0" algn="ctr">
                        <a:buNone/>
                      </a:pPr>
                      <a:r>
                        <a:rPr lang="en-US" sz="2400" b="0" i="0" u="none" strike="noStrike" noProof="0">
                          <a:solidFill>
                            <a:srgbClr val="000000"/>
                          </a:solidFill>
                          <a:latin typeface="Times New Roman"/>
                        </a:rPr>
                        <a:t>DHARMIK LOKESH SHAH</a:t>
                      </a:r>
                      <a:endParaRPr lang="en-US"/>
                    </a:p>
                  </a:txBody>
                  <a:tcPr>
                    <a:lnL w="0">
                      <a:noFill/>
                    </a:lnL>
                    <a:lnR w="0">
                      <a:noFill/>
                    </a:lnR>
                    <a:lnT w="0">
                      <a:noFill/>
                    </a:lnT>
                    <a:lnB w="0">
                      <a:noFill/>
                    </a:lnB>
                    <a:solidFill>
                      <a:schemeClr val="bg1"/>
                    </a:solidFill>
                  </a:tcPr>
                </a:tc>
                <a:extLst>
                  <a:ext uri="{0D108BD9-81ED-4DB2-BD59-A6C34878D82A}">
                    <a16:rowId xmlns:a16="http://schemas.microsoft.com/office/drawing/2014/main" val="3756338389"/>
                  </a:ext>
                </a:extLst>
              </a:tr>
              <a:tr h="370840">
                <a:tc>
                  <a:txBody>
                    <a:bodyPr/>
                    <a:lstStyle/>
                    <a:p>
                      <a:pPr algn="ctr"/>
                      <a:r>
                        <a:rPr lang="en-US" sz="2400" dirty="0">
                          <a:latin typeface="Times New Roman"/>
                        </a:rPr>
                        <a:t>MOHAMED RAFI IBRAHIM</a:t>
                      </a:r>
                    </a:p>
                  </a:txBody>
                  <a:tcPr>
                    <a:lnL w="0">
                      <a:noFill/>
                    </a:lnL>
                    <a:lnR w="0">
                      <a:noFill/>
                    </a:lnR>
                    <a:lnT w="0">
                      <a:noFill/>
                    </a:lnT>
                    <a:lnB w="0">
                      <a:noFill/>
                    </a:lnB>
                    <a:solidFill>
                      <a:schemeClr val="bg1"/>
                    </a:solidFill>
                  </a:tcPr>
                </a:tc>
                <a:extLst>
                  <a:ext uri="{0D108BD9-81ED-4DB2-BD59-A6C34878D82A}">
                    <a16:rowId xmlns:a16="http://schemas.microsoft.com/office/drawing/2014/main" val="3783229523"/>
                  </a:ext>
                </a:extLst>
              </a:tr>
            </a:tbl>
          </a:graphicData>
        </a:graphic>
      </p:graphicFrame>
      <p:sp>
        <p:nvSpPr>
          <p:cNvPr id="8" name="TextBox 7">
            <a:extLst>
              <a:ext uri="{FF2B5EF4-FFF2-40B4-BE49-F238E27FC236}">
                <a16:creationId xmlns:a16="http://schemas.microsoft.com/office/drawing/2014/main" id="{004A383C-F5A1-1AE7-9B74-1AE4FE220C8B}"/>
              </a:ext>
            </a:extLst>
          </p:cNvPr>
          <p:cNvSpPr txBox="1"/>
          <p:nvPr/>
        </p:nvSpPr>
        <p:spPr>
          <a:xfrm>
            <a:off x="3883231" y="3429000"/>
            <a:ext cx="4425537"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t>
            </a:r>
          </a:p>
          <a:p>
            <a:pPr algn="ctr"/>
            <a:r>
              <a:rPr lang="en-US" sz="2400" dirty="0">
                <a:latin typeface="Times New Roman"/>
                <a:cs typeface="Times New Roman"/>
              </a:rPr>
              <a:t>Instructor: Dr. Yasser </a:t>
            </a:r>
            <a:r>
              <a:rPr lang="en-US" sz="2400" dirty="0" err="1">
                <a:latin typeface="Times New Roman"/>
                <a:cs typeface="Times New Roman"/>
              </a:rPr>
              <a:t>Alginahi</a:t>
            </a:r>
            <a:r>
              <a:rPr lang="en-US" sz="2400" dirty="0">
                <a:latin typeface="Times New Roman"/>
                <a:cs typeface="Times New Roman"/>
              </a:rPr>
              <a:t>​</a:t>
            </a:r>
          </a:p>
          <a:p>
            <a:pPr algn="ctr"/>
            <a:r>
              <a:rPr lang="en-US" sz="2400" dirty="0">
                <a:latin typeface="Times New Roman"/>
                <a:cs typeface="Times New Roman"/>
              </a:rPr>
              <a:t> ​</a:t>
            </a:r>
          </a:p>
          <a:p>
            <a:pPr algn="ctr"/>
            <a:r>
              <a:rPr lang="en-US" sz="2400" dirty="0">
                <a:latin typeface="Times New Roman"/>
                <a:cs typeface="Times New Roman"/>
              </a:rPr>
              <a:t>Date: 20th October 2023​</a:t>
            </a:r>
          </a:p>
          <a:p>
            <a:pPr algn="ctr"/>
            <a:r>
              <a:rPr lang="en-US" sz="2400" dirty="0">
                <a:latin typeface="Times New Roman"/>
                <a:cs typeface="Times New Roman"/>
              </a:rPr>
              <a:t>​</a:t>
            </a:r>
          </a:p>
          <a:p>
            <a:pPr algn="ctr"/>
            <a:r>
              <a:rPr lang="en-US" sz="2400" dirty="0">
                <a:latin typeface="Times New Roman"/>
                <a:cs typeface="Times New Roman"/>
              </a:rPr>
              <a:t>University of Windsor</a:t>
            </a:r>
          </a:p>
        </p:txBody>
      </p:sp>
      <p:sp>
        <p:nvSpPr>
          <p:cNvPr id="6" name="Slide Number Placeholder 6">
            <a:extLst>
              <a:ext uri="{FF2B5EF4-FFF2-40B4-BE49-F238E27FC236}">
                <a16:creationId xmlns:a16="http://schemas.microsoft.com/office/drawing/2014/main" id="{6E5BB1E7-E688-5445-49FB-900F67E03692}"/>
              </a:ext>
            </a:extLst>
          </p:cNvPr>
          <p:cNvSpPr>
            <a:spLocks noGrp="1"/>
          </p:cNvSpPr>
          <p:nvPr>
            <p:ph type="sldNum" sz="quarter" idx="12"/>
          </p:nvPr>
        </p:nvSpPr>
        <p:spPr>
          <a:xfrm>
            <a:off x="0" y="6247494"/>
            <a:ext cx="2743200" cy="365125"/>
          </a:xfrm>
        </p:spPr>
        <p:txBody>
          <a:bodyPr lIns="91440" tIns="45720" rIns="91440" bIns="45720" anchor="t"/>
          <a:lstStyle/>
          <a:p>
            <a:r>
              <a:rPr lang="en-US" dirty="0"/>
              <a:t>1</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423906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E657D-63E5-DD5A-0E93-1DC282247AAB}"/>
              </a:ext>
            </a:extLst>
          </p:cNvPr>
          <p:cNvSpPr>
            <a:spLocks noGrp="1"/>
          </p:cNvSpPr>
          <p:nvPr>
            <p:ph type="title"/>
          </p:nvPr>
        </p:nvSpPr>
        <p:spPr/>
        <p:txBody>
          <a:bodyPr>
            <a:normAutofit/>
          </a:bodyPr>
          <a:lstStyle/>
          <a:p>
            <a:r>
              <a:rPr lang="en-US" sz="3600" dirty="0">
                <a:latin typeface="Times New Roman" panose="02020603050405020304" pitchFamily="18" charset="0"/>
                <a:ea typeface="Calibri Light"/>
                <a:cs typeface="Times New Roman" panose="02020603050405020304" pitchFamily="18" charset="0"/>
              </a:rPr>
              <a:t>Zero Frequency Problem!</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019622-A109-7C5D-A241-502CE72B31BA}"/>
              </a:ext>
            </a:extLst>
          </p:cNvPr>
          <p:cNvSpPr>
            <a:spLocks noGrp="1"/>
          </p:cNvSpPr>
          <p:nvPr>
            <p:ph idx="1"/>
          </p:nvPr>
        </p:nvSpPr>
        <p:spPr/>
        <p:txBody>
          <a:bodyPr vert="horz" lIns="91440" tIns="45720" rIns="91440" bIns="45720" rtlCol="0" anchor="t">
            <a:normAutofit/>
          </a:bodyPr>
          <a:lstStyle/>
          <a:p>
            <a:pPr marL="0" indent="0">
              <a:buNone/>
            </a:pPr>
            <a:r>
              <a:rPr lang="en-US" sz="2400" dirty="0">
                <a:latin typeface="Times New Roman"/>
                <a:ea typeface="Calibri" panose="020F0502020204030204"/>
                <a:cs typeface="Calibri" panose="020F0502020204030204"/>
              </a:rPr>
              <a:t>What if any of the count is 0?</a:t>
            </a:r>
          </a:p>
          <a:p>
            <a:pPr marL="457200" indent="-457200"/>
            <a:r>
              <a:rPr lang="en-US" sz="2400" dirty="0">
                <a:latin typeface="Times New Roman"/>
                <a:ea typeface="Calibri" panose="020F0502020204030204"/>
                <a:cs typeface="Calibri" panose="020F0502020204030204"/>
              </a:rPr>
              <a:t>Add 1 to all counts</a:t>
            </a:r>
          </a:p>
          <a:p>
            <a:pPr marL="457200" indent="-457200"/>
            <a:r>
              <a:rPr lang="en-US" sz="2400" dirty="0">
                <a:latin typeface="Times New Roman"/>
                <a:ea typeface="Calibri" panose="020F0502020204030204"/>
                <a:cs typeface="Calibri" panose="020F0502020204030204"/>
              </a:rPr>
              <a:t>It is a form of Laplace Smoothing</a:t>
            </a:r>
          </a:p>
          <a:p>
            <a:pPr marL="457200" indent="-457200"/>
            <a:r>
              <a:rPr lang="en-US" sz="2400" dirty="0">
                <a:latin typeface="Times New Roman"/>
                <a:ea typeface="+mn-lt"/>
                <a:cs typeface="+mn-lt"/>
              </a:rPr>
              <a:t>See </a:t>
            </a:r>
            <a:r>
              <a:rPr lang="en-US" sz="2400" dirty="0">
                <a:latin typeface="Times New Roman"/>
                <a:ea typeface="+mn-lt"/>
                <a:cs typeface="+mn-lt"/>
                <a:hlinkClick r:id="rId2"/>
              </a:rPr>
              <a:t>https://en.wikipedia.org/wiki/Additive_smoothing</a:t>
            </a:r>
          </a:p>
          <a:p>
            <a:pPr marL="457200" indent="-457200"/>
            <a:r>
              <a:rPr lang="en-US" sz="2400" b="1" dirty="0">
                <a:latin typeface="Times New Roman"/>
                <a:ea typeface="+mn-lt"/>
                <a:cs typeface="+mn-lt"/>
              </a:rPr>
              <a:t>Formula:</a:t>
            </a:r>
            <a:r>
              <a:rPr lang="en-US" sz="2400" dirty="0">
                <a:solidFill>
                  <a:srgbClr val="374151"/>
                </a:solidFill>
                <a:latin typeface="Times New Roman"/>
                <a:ea typeface="+mn-lt"/>
                <a:cs typeface="+mn-lt"/>
              </a:rPr>
              <a:t> </a:t>
            </a:r>
            <a:r>
              <a:rPr lang="en-US" sz="2400" dirty="0">
                <a:latin typeface="Times New Roman"/>
                <a:cs typeface="Calibri" panose="020F0502020204030204"/>
              </a:rPr>
              <a:t>The probability of a feature given a class after Laplace Smoothing is calculated as follows:</a:t>
            </a:r>
          </a:p>
          <a:p>
            <a:pPr marL="457200" indent="-457200"/>
            <a:r>
              <a:rPr lang="en-US" sz="2400" dirty="0">
                <a:latin typeface="Times New Roman"/>
                <a:cs typeface="Calibri" panose="020F0502020204030204"/>
              </a:rPr>
              <a:t>P(feature | class) = (Count(feature in class) + 1) / (Total count of features in class + Number of unique features)</a:t>
            </a:r>
          </a:p>
          <a:p>
            <a:pPr marL="457200" indent="-457200"/>
            <a:endParaRPr lang="en-US" dirty="0">
              <a:ea typeface="Calibri" panose="020F0502020204030204"/>
              <a:cs typeface="Calibri" panose="020F0502020204030204"/>
            </a:endParaRPr>
          </a:p>
        </p:txBody>
      </p:sp>
      <p:sp>
        <p:nvSpPr>
          <p:cNvPr id="7" name="Slide Number Placeholder 6">
            <a:extLst>
              <a:ext uri="{FF2B5EF4-FFF2-40B4-BE49-F238E27FC236}">
                <a16:creationId xmlns:a16="http://schemas.microsoft.com/office/drawing/2014/main" id="{0F77AB16-22AA-9D0D-9085-751A31C8B319}"/>
              </a:ext>
            </a:extLst>
          </p:cNvPr>
          <p:cNvSpPr>
            <a:spLocks noGrp="1"/>
          </p:cNvSpPr>
          <p:nvPr>
            <p:ph type="sldNum" sz="quarter" idx="12"/>
          </p:nvPr>
        </p:nvSpPr>
        <p:spPr>
          <a:xfrm>
            <a:off x="0" y="6310631"/>
            <a:ext cx="2743200" cy="365125"/>
          </a:xfrm>
        </p:spPr>
        <p:txBody>
          <a:bodyPr/>
          <a:lstStyle/>
          <a:p>
            <a:fld id="{2DEBF6B5-A8B6-5742-91AE-8DC29EBB8E42}" type="slidenum">
              <a:rPr lang="en-US" smtClean="0"/>
              <a:t>10</a:t>
            </a:fld>
            <a:endParaRPr lang="en-US"/>
          </a:p>
        </p:txBody>
      </p:sp>
    </p:spTree>
    <p:extLst>
      <p:ext uri="{BB962C8B-B14F-4D97-AF65-F5344CB8AC3E}">
        <p14:creationId xmlns:p14="http://schemas.microsoft.com/office/powerpoint/2010/main" val="423766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4433-993D-0C68-6296-2575B767D9A8}"/>
              </a:ext>
            </a:extLst>
          </p:cNvPr>
          <p:cNvSpPr>
            <a:spLocks noGrp="1"/>
          </p:cNvSpPr>
          <p:nvPr>
            <p:ph type="title"/>
          </p:nvPr>
        </p:nvSpPr>
        <p:spPr>
          <a:xfrm>
            <a:off x="839788" y="365125"/>
            <a:ext cx="10515600" cy="998992"/>
          </a:xfrm>
        </p:spPr>
        <p:txBody>
          <a:bodyPr>
            <a:normAutofit/>
          </a:bodyPr>
          <a:lstStyle/>
          <a:p>
            <a:r>
              <a:rPr lang="en-US" sz="3600">
                <a:latin typeface="Times New Roman"/>
                <a:cs typeface="Calibri Light"/>
              </a:rPr>
              <a:t>Introducing Bayes Theorem</a:t>
            </a:r>
            <a:endParaRPr lang="en-US" sz="3600">
              <a:latin typeface="Times New Roman"/>
            </a:endParaRPr>
          </a:p>
        </p:txBody>
      </p:sp>
      <p:sp>
        <p:nvSpPr>
          <p:cNvPr id="5" name="Text Placeholder 4">
            <a:extLst>
              <a:ext uri="{FF2B5EF4-FFF2-40B4-BE49-F238E27FC236}">
                <a16:creationId xmlns:a16="http://schemas.microsoft.com/office/drawing/2014/main" id="{254184C1-0C52-5B47-1B46-3639CD6E3CE1}"/>
              </a:ext>
            </a:extLst>
          </p:cNvPr>
          <p:cNvSpPr>
            <a:spLocks noGrp="1"/>
          </p:cNvSpPr>
          <p:nvPr>
            <p:ph type="body" idx="1"/>
          </p:nvPr>
        </p:nvSpPr>
        <p:spPr>
          <a:xfrm>
            <a:off x="839789" y="2112395"/>
            <a:ext cx="5157787" cy="823912"/>
          </a:xfrm>
        </p:spPr>
        <p:txBody>
          <a:bodyPr/>
          <a:lstStyle/>
          <a:p>
            <a:r>
              <a:rPr lang="en-US">
                <a:cs typeface="Calibri"/>
              </a:rPr>
              <a:t>Bayes Theorem</a:t>
            </a:r>
            <a:endParaRPr lang="en-US"/>
          </a:p>
        </p:txBody>
      </p:sp>
      <p:sp>
        <p:nvSpPr>
          <p:cNvPr id="3" name="Content Placeholder 2">
            <a:extLst>
              <a:ext uri="{FF2B5EF4-FFF2-40B4-BE49-F238E27FC236}">
                <a16:creationId xmlns:a16="http://schemas.microsoft.com/office/drawing/2014/main" id="{1822D386-743E-D38E-DD54-11FE710B561B}"/>
              </a:ext>
            </a:extLst>
          </p:cNvPr>
          <p:cNvSpPr>
            <a:spLocks noGrp="1"/>
          </p:cNvSpPr>
          <p:nvPr>
            <p:ph sz="half" idx="2"/>
          </p:nvPr>
        </p:nvSpPr>
        <p:spPr>
          <a:xfrm>
            <a:off x="839789" y="3148321"/>
            <a:ext cx="4771266" cy="1632361"/>
          </a:xfrm>
        </p:spPr>
        <p:txBody>
          <a:bodyPr vert="horz" lIns="91440" tIns="45720" rIns="91440" bIns="45720" rtlCol="0" anchor="t">
            <a:normAutofit/>
          </a:bodyPr>
          <a:lstStyle/>
          <a:p>
            <a:pPr marL="227965" indent="-227965"/>
            <a:endParaRPr lang="en-US" sz="2000">
              <a:cs typeface="Calibri"/>
            </a:endParaRPr>
          </a:p>
          <a:p>
            <a:pPr marL="227965" indent="-227965"/>
            <a:endParaRPr lang="en-US">
              <a:ea typeface="+mn-lt"/>
              <a:cs typeface="+mn-lt"/>
            </a:endParaRPr>
          </a:p>
          <a:p>
            <a:pPr marL="227965" indent="-227965" algn="ctr"/>
            <a:endParaRPr lang="en-US">
              <a:cs typeface="Calibri" panose="020F0502020204030204"/>
            </a:endParaRPr>
          </a:p>
          <a:p>
            <a:pPr marL="227965" indent="-227965"/>
            <a:endParaRPr lang="en-US">
              <a:ea typeface="+mn-lt"/>
              <a:cs typeface="+mn-lt"/>
            </a:endParaRPr>
          </a:p>
        </p:txBody>
      </p:sp>
      <p:sp>
        <p:nvSpPr>
          <p:cNvPr id="6" name="Text Placeholder 5">
            <a:extLst>
              <a:ext uri="{FF2B5EF4-FFF2-40B4-BE49-F238E27FC236}">
                <a16:creationId xmlns:a16="http://schemas.microsoft.com/office/drawing/2014/main" id="{ED0800A9-B13F-5E70-F774-95CE8EECADA8}"/>
              </a:ext>
            </a:extLst>
          </p:cNvPr>
          <p:cNvSpPr>
            <a:spLocks noGrp="1"/>
          </p:cNvSpPr>
          <p:nvPr>
            <p:ph type="body" sz="quarter" idx="3"/>
          </p:nvPr>
        </p:nvSpPr>
        <p:spPr>
          <a:xfrm>
            <a:off x="4658933" y="2144592"/>
            <a:ext cx="5183188" cy="823912"/>
          </a:xfrm>
        </p:spPr>
        <p:txBody>
          <a:bodyPr/>
          <a:lstStyle/>
          <a:p>
            <a:r>
              <a:rPr lang="en-US">
                <a:cs typeface="Calibri"/>
              </a:rPr>
              <a:t>Where,</a:t>
            </a:r>
            <a:endParaRPr lang="en-US"/>
          </a:p>
        </p:txBody>
      </p:sp>
      <p:sp>
        <p:nvSpPr>
          <p:cNvPr id="7" name="Content Placeholder 6">
            <a:extLst>
              <a:ext uri="{FF2B5EF4-FFF2-40B4-BE49-F238E27FC236}">
                <a16:creationId xmlns:a16="http://schemas.microsoft.com/office/drawing/2014/main" id="{433DD1C3-060B-0081-64FD-0E22A500075D}"/>
              </a:ext>
            </a:extLst>
          </p:cNvPr>
          <p:cNvSpPr>
            <a:spLocks noGrp="1"/>
          </p:cNvSpPr>
          <p:nvPr>
            <p:ph sz="quarter" idx="4"/>
          </p:nvPr>
        </p:nvSpPr>
        <p:spPr>
          <a:xfrm>
            <a:off x="4489860" y="3094659"/>
            <a:ext cx="7703666" cy="2999391"/>
          </a:xfrm>
        </p:spPr>
        <p:txBody>
          <a:bodyPr vert="horz" lIns="91440" tIns="45720" rIns="91440" bIns="45720" rtlCol="0" anchor="t">
            <a:noAutofit/>
          </a:bodyPr>
          <a:lstStyle/>
          <a:p>
            <a:pPr marL="227965" indent="-227965"/>
            <a:r>
              <a:rPr lang="en-US" sz="2400">
                <a:latin typeface="Times New Roman"/>
                <a:cs typeface="Calibri"/>
              </a:rPr>
              <a:t>P(A|B) = conditional probability A given B (posterior probability)</a:t>
            </a:r>
          </a:p>
          <a:p>
            <a:pPr marL="227965" indent="-227965"/>
            <a:r>
              <a:rPr lang="en-US" sz="2400">
                <a:latin typeface="Times New Roman"/>
                <a:cs typeface="Calibri"/>
              </a:rPr>
              <a:t>P(B|A) = conditional probability of B given A (likelihood)</a:t>
            </a:r>
            <a:endParaRPr lang="en-US" sz="2400">
              <a:latin typeface="Times New Roman"/>
              <a:ea typeface="Calibri"/>
              <a:cs typeface="Calibri"/>
            </a:endParaRPr>
          </a:p>
          <a:p>
            <a:pPr marL="227965" indent="-227965"/>
            <a:r>
              <a:rPr lang="en-US" sz="2400">
                <a:latin typeface="Times New Roman"/>
                <a:cs typeface="Calibri"/>
              </a:rPr>
              <a:t>P(A) = probability of event A (class prior probability)</a:t>
            </a:r>
            <a:endParaRPr lang="en-US" sz="2400">
              <a:latin typeface="Times New Roman"/>
              <a:ea typeface="Calibri"/>
              <a:cs typeface="Calibri"/>
            </a:endParaRPr>
          </a:p>
          <a:p>
            <a:pPr marL="227965" indent="-227965"/>
            <a:r>
              <a:rPr lang="en-US" sz="2400">
                <a:latin typeface="Times New Roman"/>
                <a:cs typeface="Calibri"/>
              </a:rPr>
              <a:t>P(B) =  probability of event B (predictor prior probability)</a:t>
            </a:r>
            <a:endParaRPr lang="en-US" sz="2400">
              <a:latin typeface="Times New Roman"/>
              <a:ea typeface="Calibri"/>
              <a:cs typeface="Calibri"/>
            </a:endParaRPr>
          </a:p>
        </p:txBody>
      </p:sp>
      <p:sp>
        <p:nvSpPr>
          <p:cNvPr id="10" name="Rectangle: Rounded Corners 9">
            <a:extLst>
              <a:ext uri="{FF2B5EF4-FFF2-40B4-BE49-F238E27FC236}">
                <a16:creationId xmlns:a16="http://schemas.microsoft.com/office/drawing/2014/main" id="{B7C6F3AE-8981-684B-DAF1-391C4BBB9F82}"/>
              </a:ext>
            </a:extLst>
          </p:cNvPr>
          <p:cNvSpPr/>
          <p:nvPr/>
        </p:nvSpPr>
        <p:spPr>
          <a:xfrm>
            <a:off x="1509099" y="1362330"/>
            <a:ext cx="9262809" cy="785617"/>
          </a:xfrm>
          <a:prstGeom prst="round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Calibri"/>
              </a:rPr>
              <a:t>Bayes' theorem gives the conditional probability of an event A given another event B occurred</a:t>
            </a:r>
          </a:p>
        </p:txBody>
      </p:sp>
      <p:sp>
        <p:nvSpPr>
          <p:cNvPr id="8" name="Rectangle: Rounded Corners 7">
            <a:extLst>
              <a:ext uri="{FF2B5EF4-FFF2-40B4-BE49-F238E27FC236}">
                <a16:creationId xmlns:a16="http://schemas.microsoft.com/office/drawing/2014/main" id="{0717DA79-45F8-392D-1322-31FBB4C64606}"/>
              </a:ext>
            </a:extLst>
          </p:cNvPr>
          <p:cNvSpPr/>
          <p:nvPr/>
        </p:nvSpPr>
        <p:spPr>
          <a:xfrm>
            <a:off x="1512358" y="5221514"/>
            <a:ext cx="9259839" cy="805952"/>
          </a:xfrm>
          <a:prstGeom prst="round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Calibri"/>
              </a:rPr>
              <a:t>The conditional probability of occurrence of an event based on prior knowledge of conditions that might be related to the event</a:t>
            </a:r>
          </a:p>
        </p:txBody>
      </p:sp>
      <p:pic>
        <p:nvPicPr>
          <p:cNvPr id="11" name="Picture 10" descr="A mathematical equation with black text&#10;&#10;Description automatically generated">
            <a:extLst>
              <a:ext uri="{FF2B5EF4-FFF2-40B4-BE49-F238E27FC236}">
                <a16:creationId xmlns:a16="http://schemas.microsoft.com/office/drawing/2014/main" id="{46064724-B4A5-035A-20D5-130AC06DC0CD}"/>
              </a:ext>
            </a:extLst>
          </p:cNvPr>
          <p:cNvPicPr>
            <a:picLocks noChangeAspect="1"/>
          </p:cNvPicPr>
          <p:nvPr/>
        </p:nvPicPr>
        <p:blipFill>
          <a:blip r:embed="rId2"/>
          <a:stretch>
            <a:fillRect/>
          </a:stretch>
        </p:blipFill>
        <p:spPr>
          <a:xfrm>
            <a:off x="370114" y="3429411"/>
            <a:ext cx="4191000" cy="1120407"/>
          </a:xfrm>
          <a:prstGeom prst="rect">
            <a:avLst/>
          </a:prstGeom>
        </p:spPr>
      </p:pic>
      <p:sp>
        <p:nvSpPr>
          <p:cNvPr id="13" name="Slide Number Placeholder 12">
            <a:extLst>
              <a:ext uri="{FF2B5EF4-FFF2-40B4-BE49-F238E27FC236}">
                <a16:creationId xmlns:a16="http://schemas.microsoft.com/office/drawing/2014/main" id="{E415C9ED-DC37-FC83-0A2D-CF1AEFBD074D}"/>
              </a:ext>
            </a:extLst>
          </p:cNvPr>
          <p:cNvSpPr>
            <a:spLocks noGrp="1"/>
          </p:cNvSpPr>
          <p:nvPr>
            <p:ph type="sldNum" sz="quarter" idx="12"/>
          </p:nvPr>
        </p:nvSpPr>
        <p:spPr>
          <a:xfrm>
            <a:off x="0" y="6249671"/>
            <a:ext cx="2743200" cy="365125"/>
          </a:xfrm>
        </p:spPr>
        <p:txBody>
          <a:bodyPr/>
          <a:lstStyle/>
          <a:p>
            <a:fld id="{2DEBF6B5-A8B6-5742-91AE-8DC29EBB8E42}" type="slidenum">
              <a:rPr lang="en-US" smtClean="0"/>
              <a:t>11</a:t>
            </a:fld>
            <a:endParaRPr lang="en-US"/>
          </a:p>
        </p:txBody>
      </p:sp>
    </p:spTree>
    <p:extLst>
      <p:ext uri="{BB962C8B-B14F-4D97-AF65-F5344CB8AC3E}">
        <p14:creationId xmlns:p14="http://schemas.microsoft.com/office/powerpoint/2010/main" val="757481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ABB9-83A0-EECE-6EEA-B959CC08B706}"/>
              </a:ext>
            </a:extLst>
          </p:cNvPr>
          <p:cNvSpPr>
            <a:spLocks noGrp="1"/>
          </p:cNvSpPr>
          <p:nvPr>
            <p:ph type="title"/>
          </p:nvPr>
        </p:nvSpPr>
        <p:spPr/>
        <p:txBody>
          <a:bodyPr>
            <a:normAutofit/>
          </a:bodyPr>
          <a:lstStyle/>
          <a:p>
            <a:r>
              <a:rPr lang="en-US" sz="3600">
                <a:latin typeface="Times New Roman"/>
                <a:ea typeface="Calibri Light"/>
                <a:cs typeface="Calibri Light"/>
              </a:rPr>
              <a:t>Types of Naïve Bayes Classifier</a:t>
            </a:r>
            <a:endParaRPr lang="en-US" sz="3600">
              <a:latin typeface="Times New Roman"/>
            </a:endParaRPr>
          </a:p>
        </p:txBody>
      </p:sp>
      <p:sp>
        <p:nvSpPr>
          <p:cNvPr id="3" name="Content Placeholder 2">
            <a:extLst>
              <a:ext uri="{FF2B5EF4-FFF2-40B4-BE49-F238E27FC236}">
                <a16:creationId xmlns:a16="http://schemas.microsoft.com/office/drawing/2014/main" id="{84C0569C-3C4F-13C5-6EF0-F9DE6B3DFFD0}"/>
              </a:ext>
            </a:extLst>
          </p:cNvPr>
          <p:cNvSpPr>
            <a:spLocks noGrp="1"/>
          </p:cNvSpPr>
          <p:nvPr>
            <p:ph idx="1"/>
          </p:nvPr>
        </p:nvSpPr>
        <p:spPr/>
        <p:txBody>
          <a:bodyPr vert="horz" lIns="91440" tIns="45720" rIns="91440" bIns="45720" rtlCol="0" anchor="t">
            <a:normAutofit/>
          </a:bodyPr>
          <a:lstStyle/>
          <a:p>
            <a:pPr marL="227965" indent="-227965"/>
            <a:r>
              <a:rPr lang="en-US">
                <a:latin typeface="Times New Roman"/>
                <a:cs typeface="Calibri" panose="020F0502020204030204"/>
              </a:rPr>
              <a:t>Multinomial Naïve Bayes</a:t>
            </a:r>
            <a:endParaRPr lang="en-US">
              <a:latin typeface="Times New Roman"/>
              <a:cs typeface="Times New Roman"/>
            </a:endParaRPr>
          </a:p>
          <a:p>
            <a:pPr marL="227965" indent="-227965"/>
            <a:r>
              <a:rPr lang="en-US">
                <a:latin typeface="Times New Roman"/>
                <a:cs typeface="Calibri" panose="020F0502020204030204"/>
              </a:rPr>
              <a:t>Gaussian Naïve Bayes</a:t>
            </a:r>
          </a:p>
          <a:p>
            <a:pPr marL="227965" indent="-227965"/>
            <a:r>
              <a:rPr lang="en-US">
                <a:latin typeface="Times New Roman"/>
                <a:cs typeface="Calibri" panose="020F0502020204030204"/>
              </a:rPr>
              <a:t>Bernoulli Naïve Bayes</a:t>
            </a:r>
          </a:p>
        </p:txBody>
      </p:sp>
      <p:sp>
        <p:nvSpPr>
          <p:cNvPr id="7" name="Slide Number Placeholder 6">
            <a:extLst>
              <a:ext uri="{FF2B5EF4-FFF2-40B4-BE49-F238E27FC236}">
                <a16:creationId xmlns:a16="http://schemas.microsoft.com/office/drawing/2014/main" id="{771C5176-A4E4-B6C7-7E5D-0AAFBCED961B}"/>
              </a:ext>
            </a:extLst>
          </p:cNvPr>
          <p:cNvSpPr>
            <a:spLocks noGrp="1"/>
          </p:cNvSpPr>
          <p:nvPr>
            <p:ph type="sldNum" sz="quarter" idx="12"/>
          </p:nvPr>
        </p:nvSpPr>
        <p:spPr>
          <a:xfrm>
            <a:off x="0" y="6295391"/>
            <a:ext cx="2743200" cy="365125"/>
          </a:xfrm>
        </p:spPr>
        <p:txBody>
          <a:bodyPr/>
          <a:lstStyle/>
          <a:p>
            <a:fld id="{2DEBF6B5-A8B6-5742-91AE-8DC29EBB8E42}" type="slidenum">
              <a:rPr lang="en-US" smtClean="0"/>
              <a:t>12</a:t>
            </a:fld>
            <a:endParaRPr lang="en-US"/>
          </a:p>
        </p:txBody>
      </p:sp>
    </p:spTree>
    <p:extLst>
      <p:ext uri="{BB962C8B-B14F-4D97-AF65-F5344CB8AC3E}">
        <p14:creationId xmlns:p14="http://schemas.microsoft.com/office/powerpoint/2010/main" val="2944750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EC36-20C1-83CB-4C9F-27F1DD485732}"/>
              </a:ext>
            </a:extLst>
          </p:cNvPr>
          <p:cNvSpPr>
            <a:spLocks noGrp="1"/>
          </p:cNvSpPr>
          <p:nvPr>
            <p:ph type="title"/>
          </p:nvPr>
        </p:nvSpPr>
        <p:spPr>
          <a:xfrm>
            <a:off x="931122" y="567219"/>
            <a:ext cx="4597747" cy="973947"/>
          </a:xfrm>
        </p:spPr>
        <p:txBody>
          <a:bodyPr anchor="b">
            <a:normAutofit/>
          </a:bodyPr>
          <a:lstStyle/>
          <a:p>
            <a:r>
              <a:rPr lang="en-US" sz="3200">
                <a:latin typeface="Times New Roman"/>
                <a:cs typeface="Calibri"/>
              </a:rPr>
              <a:t>Multinomial Bayesian model:</a:t>
            </a:r>
            <a:endParaRPr lang="en-US" sz="3200">
              <a:latin typeface="Times New Roman"/>
            </a:endParaRPr>
          </a:p>
        </p:txBody>
      </p:sp>
      <p:sp>
        <p:nvSpPr>
          <p:cNvPr id="3" name="Content Placeholder 2">
            <a:extLst>
              <a:ext uri="{FF2B5EF4-FFF2-40B4-BE49-F238E27FC236}">
                <a16:creationId xmlns:a16="http://schemas.microsoft.com/office/drawing/2014/main" id="{F94F8321-FE56-2A1D-C948-33F4D6ADEAB3}"/>
              </a:ext>
            </a:extLst>
          </p:cNvPr>
          <p:cNvSpPr>
            <a:spLocks noGrp="1"/>
          </p:cNvSpPr>
          <p:nvPr>
            <p:ph idx="1"/>
          </p:nvPr>
        </p:nvSpPr>
        <p:spPr>
          <a:xfrm>
            <a:off x="865808" y="1542876"/>
            <a:ext cx="6916403" cy="3447832"/>
          </a:xfrm>
        </p:spPr>
        <p:txBody>
          <a:bodyPr vert="horz" lIns="91440" tIns="45720" rIns="91440" bIns="45720" rtlCol="0" anchor="t">
            <a:noAutofit/>
          </a:bodyPr>
          <a:lstStyle/>
          <a:p>
            <a:pPr marL="227965" indent="-227965"/>
            <a:r>
              <a:rPr lang="en-US" sz="2400" dirty="0">
                <a:latin typeface="Times New Roman"/>
                <a:ea typeface="+mn-lt"/>
                <a:cs typeface="+mn-lt"/>
              </a:rPr>
              <a:t> A probabilistic classification model.</a:t>
            </a:r>
            <a:endParaRPr lang="en-US" sz="2400" dirty="0">
              <a:latin typeface="Times New Roman"/>
              <a:cs typeface="Calibri" panose="020F0502020204030204"/>
            </a:endParaRPr>
          </a:p>
          <a:p>
            <a:pPr marL="227965" indent="-227965"/>
            <a:r>
              <a:rPr lang="en-US" sz="2400" dirty="0">
                <a:latin typeface="Times New Roman"/>
                <a:ea typeface="+mn-lt"/>
                <a:cs typeface="+mn-lt"/>
              </a:rPr>
              <a:t> Used in text classification.</a:t>
            </a:r>
            <a:endParaRPr lang="en-US" sz="2400" dirty="0">
              <a:latin typeface="Times New Roman"/>
              <a:cs typeface="Calibri"/>
            </a:endParaRPr>
          </a:p>
          <a:p>
            <a:pPr marL="227965" indent="-227965"/>
            <a:r>
              <a:rPr lang="en-US" sz="2400" dirty="0">
                <a:latin typeface="Times New Roman"/>
                <a:ea typeface="+mn-lt"/>
                <a:cs typeface="+mn-lt"/>
              </a:rPr>
              <a:t> Assigns documents to predefined categories.</a:t>
            </a:r>
            <a:endParaRPr lang="en-US" sz="2400" dirty="0">
              <a:latin typeface="Times New Roman"/>
              <a:cs typeface="Calibri"/>
            </a:endParaRPr>
          </a:p>
          <a:p>
            <a:pPr marL="227965" indent="-227965"/>
            <a:r>
              <a:rPr lang="en-US" sz="2400" dirty="0">
                <a:latin typeface="Times New Roman"/>
                <a:ea typeface="+mn-lt"/>
                <a:cs typeface="+mn-lt"/>
              </a:rPr>
              <a:t> Calculates class probability based on word/feature frequency and Bayes' theorem.</a:t>
            </a:r>
          </a:p>
          <a:p>
            <a:pPr marL="227965" indent="-227965"/>
            <a:r>
              <a:rPr lang="en-US" sz="2400" dirty="0">
                <a:latin typeface="Times New Roman"/>
                <a:ea typeface="+mn-lt"/>
                <a:cs typeface="+mn-lt"/>
              </a:rPr>
              <a:t>For instance, when classifying movie reviews as "positive" or "negative," feature frequencies involve word counts like "good," "bad," "amazing," and "terrible." The Bayesian model uses these frequencies to determine whether the review falls into the "positive" or "negative" category.</a:t>
            </a:r>
            <a:endParaRPr lang="en-US" sz="2400" dirty="0">
              <a:latin typeface="Times New Roman"/>
              <a:cs typeface="Calibri" panose="020F0502020204030204"/>
            </a:endParaRPr>
          </a:p>
        </p:txBody>
      </p:sp>
      <p:pic>
        <p:nvPicPr>
          <p:cNvPr id="5" name="Picture 4" descr="Calculator, pen, compass, money and a paper with graphs printed on it">
            <a:extLst>
              <a:ext uri="{FF2B5EF4-FFF2-40B4-BE49-F238E27FC236}">
                <a16:creationId xmlns:a16="http://schemas.microsoft.com/office/drawing/2014/main" id="{D30E30EA-B720-F0DD-053F-C35FBFA2369B}"/>
              </a:ext>
            </a:extLst>
          </p:cNvPr>
          <p:cNvPicPr>
            <a:picLocks noChangeAspect="1"/>
          </p:cNvPicPr>
          <p:nvPr/>
        </p:nvPicPr>
        <p:blipFill rotWithShape="1">
          <a:blip r:embed="rId2"/>
          <a:srcRect l="20007" r="22527" b="-1"/>
          <a:stretch/>
        </p:blipFill>
        <p:spPr>
          <a:xfrm>
            <a:off x="7850034" y="1639949"/>
            <a:ext cx="3422080" cy="3590105"/>
          </a:xfrm>
          <a:prstGeom prst="rect">
            <a:avLst/>
          </a:prstGeom>
        </p:spPr>
      </p:pic>
      <p:grpSp>
        <p:nvGrpSpPr>
          <p:cNvPr id="15" name="Group 14">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6" name="Rectangle 15">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F2ABEE3B-4FF1-78F8-8F1C-D364C3F62942}"/>
              </a:ext>
            </a:extLst>
          </p:cNvPr>
          <p:cNvSpPr>
            <a:spLocks noGrp="1"/>
          </p:cNvSpPr>
          <p:nvPr>
            <p:ph type="sldNum" sz="quarter" idx="12"/>
          </p:nvPr>
        </p:nvSpPr>
        <p:spPr>
          <a:xfrm>
            <a:off x="0" y="6264911"/>
            <a:ext cx="2743200" cy="365125"/>
          </a:xfrm>
        </p:spPr>
        <p:txBody>
          <a:bodyPr/>
          <a:lstStyle/>
          <a:p>
            <a:fld id="{2DEBF6B5-A8B6-5742-91AE-8DC29EBB8E42}" type="slidenum">
              <a:rPr lang="en-US" smtClean="0"/>
              <a:t>13</a:t>
            </a:fld>
            <a:endParaRPr lang="en-US" dirty="0"/>
          </a:p>
        </p:txBody>
      </p:sp>
    </p:spTree>
    <p:extLst>
      <p:ext uri="{BB962C8B-B14F-4D97-AF65-F5344CB8AC3E}">
        <p14:creationId xmlns:p14="http://schemas.microsoft.com/office/powerpoint/2010/main" val="2930919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77470"/>
            <a:ext cx="10515600" cy="1325563"/>
          </a:xfrm>
        </p:spPr>
        <p:txBody>
          <a:bodyPr>
            <a:normAutofit/>
          </a:bodyPr>
          <a:lstStyle/>
          <a:p>
            <a:r>
              <a:rPr lang="en-IN" sz="3600" dirty="0">
                <a:latin typeface="Times New Roman" pitchFamily="18" charset="0"/>
                <a:cs typeface="Times New Roman" pitchFamily="18" charset="0"/>
              </a:rPr>
              <a:t>Example for Multinomial Naïve Bayes:</a:t>
            </a:r>
          </a:p>
        </p:txBody>
      </p:sp>
      <p:graphicFrame>
        <p:nvGraphicFramePr>
          <p:cNvPr id="5" name="Content Placeholder 4"/>
          <p:cNvGraphicFramePr>
            <a:graphicFrameLocks noGrp="1"/>
          </p:cNvGraphicFramePr>
          <p:nvPr>
            <p:ph idx="1"/>
          </p:nvPr>
        </p:nvGraphicFramePr>
        <p:xfrm>
          <a:off x="6537960" y="1508760"/>
          <a:ext cx="4846320" cy="1828800"/>
        </p:xfrm>
        <a:graphic>
          <a:graphicData uri="http://schemas.openxmlformats.org/drawingml/2006/table">
            <a:tbl>
              <a:tblPr firstRow="1" bandRow="1">
                <a:tableStyleId>{C083E6E3-FA7D-4D7B-A595-EF9225AFEA82}</a:tableStyleId>
              </a:tblPr>
              <a:tblGrid>
                <a:gridCol w="1615440">
                  <a:extLst>
                    <a:ext uri="{9D8B030D-6E8A-4147-A177-3AD203B41FA5}">
                      <a16:colId xmlns:a16="http://schemas.microsoft.com/office/drawing/2014/main" val="20000"/>
                    </a:ext>
                  </a:extLst>
                </a:gridCol>
                <a:gridCol w="1615440">
                  <a:extLst>
                    <a:ext uri="{9D8B030D-6E8A-4147-A177-3AD203B41FA5}">
                      <a16:colId xmlns:a16="http://schemas.microsoft.com/office/drawing/2014/main" val="20001"/>
                    </a:ext>
                  </a:extLst>
                </a:gridCol>
                <a:gridCol w="1615440">
                  <a:extLst>
                    <a:ext uri="{9D8B030D-6E8A-4147-A177-3AD203B41FA5}">
                      <a16:colId xmlns:a16="http://schemas.microsoft.com/office/drawing/2014/main" val="20002"/>
                    </a:ext>
                  </a:extLst>
                </a:gridCol>
              </a:tblGrid>
              <a:tr h="326136">
                <a:tc>
                  <a:txBody>
                    <a:bodyPr/>
                    <a:lstStyle/>
                    <a:p>
                      <a:r>
                        <a:rPr lang="en-IN" dirty="0"/>
                        <a:t>WEATHER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6136">
                <a:tc>
                  <a:txBody>
                    <a:bodyPr/>
                    <a:lstStyle/>
                    <a:p>
                      <a:r>
                        <a:rPr lang="en-IN" dirty="0"/>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6136">
                <a:tc>
                  <a:txBody>
                    <a:bodyPr/>
                    <a:lstStyle/>
                    <a:p>
                      <a:r>
                        <a:rPr lang="en-IN" dirty="0"/>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6136">
                <a:tc>
                  <a:txBody>
                    <a:bodyPr/>
                    <a:lstStyle/>
                    <a:p>
                      <a:r>
                        <a:rPr lang="en-IN" dirty="0"/>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6136">
                <a:tc>
                  <a:txBody>
                    <a:bodyPr/>
                    <a:lstStyle/>
                    <a:p>
                      <a:r>
                        <a:rPr lang="en-IN" dirty="0"/>
                        <a:t>TOTAL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a:xfrm>
            <a:off x="0" y="6308224"/>
            <a:ext cx="2743200" cy="365125"/>
          </a:xfrm>
        </p:spPr>
        <p:txBody>
          <a:bodyPr/>
          <a:lstStyle/>
          <a:p>
            <a:fld id="{2DEBF6B5-A8B6-5742-91AE-8DC29EBB8E42}" type="slidenum">
              <a:rPr lang="en-US" smtClean="0"/>
              <a:t>14</a:t>
            </a:fld>
            <a:endParaRPr lang="en-US"/>
          </a:p>
        </p:txBody>
      </p:sp>
      <p:sp>
        <p:nvSpPr>
          <p:cNvPr id="6" name="TextBox 5"/>
          <p:cNvSpPr txBox="1"/>
          <p:nvPr/>
        </p:nvSpPr>
        <p:spPr>
          <a:xfrm>
            <a:off x="868680" y="1297306"/>
            <a:ext cx="5669280" cy="3693319"/>
          </a:xfrm>
          <a:prstGeom prst="rect">
            <a:avLst/>
          </a:prstGeom>
          <a:noFill/>
        </p:spPr>
        <p:txBody>
          <a:bodyPr wrap="square" rtlCol="0">
            <a:spAutoFit/>
          </a:bodyPr>
          <a:lstStyle/>
          <a:p>
            <a:pPr marL="342900" indent="-342900">
              <a:buFont typeface="Arial" pitchFamily="34" charset="0"/>
              <a:buChar char="•"/>
            </a:pPr>
            <a:r>
              <a:rPr lang="en-US" sz="2400" dirty="0">
                <a:latin typeface="Times New Roman" pitchFamily="18" charset="0"/>
                <a:cs typeface="Times New Roman" pitchFamily="18" charset="0"/>
              </a:rPr>
              <a:t>Frequency table of the training data set given count of all the Cricket Playing conditions against the respective weather condition</a:t>
            </a: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r>
              <a:rPr lang="en-US" sz="2400" dirty="0">
                <a:latin typeface="Times New Roman" pitchFamily="18" charset="0"/>
                <a:cs typeface="Times New Roman" pitchFamily="18" charset="0"/>
              </a:rPr>
              <a:t>Find the probabilities of each weather condition and create a likelihood table</a:t>
            </a:r>
          </a:p>
          <a:p>
            <a:endParaRPr lang="en-US" dirty="0"/>
          </a:p>
        </p:txBody>
      </p:sp>
      <p:graphicFrame>
        <p:nvGraphicFramePr>
          <p:cNvPr id="7" name="Table 6"/>
          <p:cNvGraphicFramePr>
            <a:graphicFrameLocks noGrp="1"/>
          </p:cNvGraphicFramePr>
          <p:nvPr/>
        </p:nvGraphicFramePr>
        <p:xfrm>
          <a:off x="6537960" y="3649861"/>
          <a:ext cx="5074919" cy="2087880"/>
        </p:xfrm>
        <a:graphic>
          <a:graphicData uri="http://schemas.openxmlformats.org/drawingml/2006/table">
            <a:tbl>
              <a:tblPr firstRow="1" bandRow="1">
                <a:tableStyleId>{9D7B26C5-4107-4FEC-AEDC-1716B250A1EF}</a:tableStyleId>
              </a:tblPr>
              <a:tblGrid>
                <a:gridCol w="1280194">
                  <a:extLst>
                    <a:ext uri="{9D8B030D-6E8A-4147-A177-3AD203B41FA5}">
                      <a16:colId xmlns:a16="http://schemas.microsoft.com/office/drawing/2014/main" val="20000"/>
                    </a:ext>
                  </a:extLst>
                </a:gridCol>
                <a:gridCol w="1280194">
                  <a:extLst>
                    <a:ext uri="{9D8B030D-6E8A-4147-A177-3AD203B41FA5}">
                      <a16:colId xmlns:a16="http://schemas.microsoft.com/office/drawing/2014/main" val="20001"/>
                    </a:ext>
                  </a:extLst>
                </a:gridCol>
                <a:gridCol w="1280194">
                  <a:extLst>
                    <a:ext uri="{9D8B030D-6E8A-4147-A177-3AD203B41FA5}">
                      <a16:colId xmlns:a16="http://schemas.microsoft.com/office/drawing/2014/main" val="20002"/>
                    </a:ext>
                  </a:extLst>
                </a:gridCol>
                <a:gridCol w="1234337">
                  <a:extLst>
                    <a:ext uri="{9D8B030D-6E8A-4147-A177-3AD203B41FA5}">
                      <a16:colId xmlns:a16="http://schemas.microsoft.com/office/drawing/2014/main" val="20003"/>
                    </a:ext>
                  </a:extLst>
                </a:gridCol>
              </a:tblGrid>
              <a:tr h="343338">
                <a:tc>
                  <a:txBody>
                    <a:bodyPr/>
                    <a:lstStyle/>
                    <a:p>
                      <a:r>
                        <a:rPr lang="en-IN" dirty="0"/>
                        <a:t>WEATHER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7200">
                <a:tc>
                  <a:txBody>
                    <a:bodyPr/>
                    <a:lstStyle/>
                    <a:p>
                      <a:r>
                        <a:rPr lang="en-IN" dirty="0"/>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5/14(0.36)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7200">
                <a:tc>
                  <a:txBody>
                    <a:bodyPr/>
                    <a:lstStyle/>
                    <a:p>
                      <a:r>
                        <a:rPr lang="en-IN" dirty="0"/>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4/14(0.29)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1960">
                <a:tc>
                  <a:txBody>
                    <a:bodyPr/>
                    <a:lstStyle/>
                    <a:p>
                      <a:r>
                        <a:rPr lang="en-IN" dirty="0"/>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5/14(0.36)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3338">
                <a:tc>
                  <a:txBody>
                    <a:bodyPr/>
                    <a:lstStyle/>
                    <a:p>
                      <a:r>
                        <a:rPr lang="en-IN" dirty="0"/>
                        <a:t>TOTAL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extBox 7"/>
          <p:cNvSpPr txBox="1"/>
          <p:nvPr/>
        </p:nvSpPr>
        <p:spPr>
          <a:xfrm>
            <a:off x="1767840" y="4693801"/>
            <a:ext cx="2788920" cy="830997"/>
          </a:xfrm>
          <a:prstGeom prst="rect">
            <a:avLst/>
          </a:prstGeom>
          <a:noFill/>
        </p:spPr>
        <p:txBody>
          <a:bodyPr wrap="square" rtlCol="0">
            <a:spAutoFit/>
          </a:bodyPr>
          <a:lstStyle/>
          <a:p>
            <a:r>
              <a:rPr lang="en-IN" sz="2400" dirty="0">
                <a:latin typeface="Times New Roman" panose="02020603050405020304" pitchFamily="18" charset="0"/>
                <a:cs typeface="Times New Roman" pitchFamily="18" charset="0"/>
              </a:rPr>
              <a:t>P(Yes) = 9/14(0.64)</a:t>
            </a:r>
          </a:p>
          <a:p>
            <a:r>
              <a:rPr lang="en-IN" sz="2400" dirty="0">
                <a:latin typeface="Times New Roman" panose="02020603050405020304" pitchFamily="18" charset="0"/>
                <a:cs typeface="Times New Roman" pitchFamily="18" charset="0"/>
              </a:rPr>
              <a:t>P(No) = 5/14(0.36)</a:t>
            </a:r>
          </a:p>
        </p:txBody>
      </p:sp>
    </p:spTree>
    <p:extLst>
      <p:ext uri="{BB962C8B-B14F-4D97-AF65-F5344CB8AC3E}">
        <p14:creationId xmlns:p14="http://schemas.microsoft.com/office/powerpoint/2010/main" val="2276968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8539" y="317241"/>
            <a:ext cx="10831285" cy="5359661"/>
          </a:xfrm>
        </p:spPr>
        <p:txBody>
          <a:bodyPr>
            <a:normAutofit fontScale="92500" lnSpcReduction="10000"/>
          </a:bodyPr>
          <a:lstStyle/>
          <a:p>
            <a:r>
              <a:rPr lang="en-US" dirty="0">
                <a:latin typeface="Times New Roman" pitchFamily="18" charset="0"/>
                <a:cs typeface="Times New Roman" pitchFamily="18" charset="0"/>
              </a:rPr>
              <a:t>After replacing variables in the above formula, we get:</a:t>
            </a:r>
          </a:p>
          <a:p>
            <a:r>
              <a:rPr lang="en-US" dirty="0">
                <a:latin typeface="Times New Roman" pitchFamily="18" charset="0"/>
                <a:cs typeface="Times New Roman" pitchFamily="18" charset="0"/>
              </a:rPr>
              <a:t>P(Yes | Sunny) = P(Yes) * P(Sunny | Yes) / P(Sunny)</a:t>
            </a:r>
          </a:p>
          <a:p>
            <a:r>
              <a:rPr lang="en-US" dirty="0">
                <a:latin typeface="Times New Roman" pitchFamily="18" charset="0"/>
                <a:cs typeface="Times New Roman" pitchFamily="18" charset="0"/>
              </a:rPr>
              <a:t>Take the values from the above likelihood table and put it in the above formula.</a:t>
            </a:r>
          </a:p>
          <a:p>
            <a:r>
              <a:rPr lang="en-US" dirty="0">
                <a:latin typeface="Times New Roman" pitchFamily="18" charset="0"/>
                <a:cs typeface="Times New Roman" pitchFamily="18" charset="0"/>
              </a:rPr>
              <a:t>P(Sunny | Yes) = 3/9 = 0.33, P(Yes) = 0.64 and P(Sunny) = 0.36</a:t>
            </a:r>
          </a:p>
          <a:p>
            <a:r>
              <a:rPr lang="en-US" dirty="0">
                <a:latin typeface="Times New Roman" pitchFamily="18" charset="0"/>
                <a:cs typeface="Times New Roman" pitchFamily="18" charset="0"/>
              </a:rPr>
              <a:t>Hence, P(Yes | Sunny) = (0.64*0.33)/0.36 = 0.60</a:t>
            </a:r>
          </a:p>
          <a:p>
            <a:r>
              <a:rPr lang="en-US" dirty="0">
                <a:latin typeface="Times New Roman" pitchFamily="18" charset="0"/>
                <a:cs typeface="Times New Roman" pitchFamily="18" charset="0"/>
              </a:rPr>
              <a:t>P(No | Sunny) = P(No) * P(Sunny | No) / P(Sunny)</a:t>
            </a:r>
          </a:p>
          <a:p>
            <a:r>
              <a:rPr lang="en-US" dirty="0">
                <a:latin typeface="Times New Roman" pitchFamily="18" charset="0"/>
                <a:cs typeface="Times New Roman" pitchFamily="18" charset="0"/>
              </a:rPr>
              <a:t>Take the values from the above likelihood table and put it in the above formula.</a:t>
            </a:r>
          </a:p>
          <a:p>
            <a:r>
              <a:rPr lang="en-US" dirty="0">
                <a:latin typeface="Times New Roman" pitchFamily="18" charset="0"/>
                <a:cs typeface="Times New Roman" pitchFamily="18" charset="0"/>
              </a:rPr>
              <a:t>P(Sunny | No) = 2/5 = 0.40, P(No) = 0.36 and P(Sunny) = 0.36</a:t>
            </a:r>
          </a:p>
          <a:p>
            <a:r>
              <a:rPr lang="en-US" dirty="0">
                <a:latin typeface="Times New Roman" pitchFamily="18" charset="0"/>
                <a:cs typeface="Times New Roman" pitchFamily="18" charset="0"/>
              </a:rPr>
              <a:t>P(No | Sunny) = (0.36*0.40)/0.36 = 0.6 = 0.40</a:t>
            </a:r>
          </a:p>
          <a:p>
            <a:r>
              <a:rPr lang="en-US" dirty="0">
                <a:latin typeface="Times New Roman" pitchFamily="18" charset="0"/>
                <a:cs typeface="Times New Roman" pitchFamily="18" charset="0"/>
              </a:rPr>
              <a:t>The probability of playing cricket in sunny weather conditions is higher. Hence, the player will play if the weather is sunny. </a:t>
            </a:r>
          </a:p>
          <a:p>
            <a:endParaRPr lang="en-IN"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0" y="6311901"/>
            <a:ext cx="2743200" cy="365125"/>
          </a:xfrm>
        </p:spPr>
        <p:txBody>
          <a:bodyPr/>
          <a:lstStyle/>
          <a:p>
            <a:fld id="{2DEBF6B5-A8B6-5742-91AE-8DC29EBB8E42}" type="slidenum">
              <a:rPr lang="en-US" smtClean="0"/>
              <a:t>15</a:t>
            </a:fld>
            <a:endParaRPr lang="en-US"/>
          </a:p>
        </p:txBody>
      </p:sp>
    </p:spTree>
    <p:extLst>
      <p:ext uri="{BB962C8B-B14F-4D97-AF65-F5344CB8AC3E}">
        <p14:creationId xmlns:p14="http://schemas.microsoft.com/office/powerpoint/2010/main" val="37700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AC8D-7145-D3A2-CF06-D3AA7CBF76EB}"/>
              </a:ext>
            </a:extLst>
          </p:cNvPr>
          <p:cNvSpPr>
            <a:spLocks noGrp="1"/>
          </p:cNvSpPr>
          <p:nvPr>
            <p:ph type="title"/>
          </p:nvPr>
        </p:nvSpPr>
        <p:spPr/>
        <p:txBody>
          <a:bodyPr>
            <a:normAutofit/>
          </a:bodyPr>
          <a:lstStyle/>
          <a:p>
            <a:r>
              <a:rPr lang="en-US" sz="3600" dirty="0">
                <a:latin typeface="Times New Roman"/>
                <a:cs typeface="Calibri Light"/>
              </a:rPr>
              <a:t>Gaussian Naïve Bayes</a:t>
            </a:r>
            <a:endParaRPr lang="en-US" sz="3600" dirty="0">
              <a:latin typeface="Times New Roman"/>
            </a:endParaRPr>
          </a:p>
        </p:txBody>
      </p:sp>
      <p:sp>
        <p:nvSpPr>
          <p:cNvPr id="3" name="Content Placeholder 2">
            <a:extLst>
              <a:ext uri="{FF2B5EF4-FFF2-40B4-BE49-F238E27FC236}">
                <a16:creationId xmlns:a16="http://schemas.microsoft.com/office/drawing/2014/main" id="{8A808145-6550-0A8F-3D21-6A43FEE8DCDF}"/>
              </a:ext>
            </a:extLst>
          </p:cNvPr>
          <p:cNvSpPr>
            <a:spLocks noGrp="1"/>
          </p:cNvSpPr>
          <p:nvPr>
            <p:ph idx="1"/>
          </p:nvPr>
        </p:nvSpPr>
        <p:spPr/>
        <p:txBody>
          <a:bodyPr vert="horz" lIns="91440" tIns="45720" rIns="91440" bIns="45720" rtlCol="0" anchor="t">
            <a:normAutofit/>
          </a:bodyPr>
          <a:lstStyle/>
          <a:p>
            <a:pPr marL="227965" indent="-227965"/>
            <a:r>
              <a:rPr lang="en-US" sz="2400" dirty="0">
                <a:latin typeface="Times New Roman"/>
                <a:cs typeface="Calibri"/>
              </a:rPr>
              <a:t>Assumes that continuous features in dataset follow a Gaussian(Normal) distribution</a:t>
            </a:r>
          </a:p>
          <a:p>
            <a:pPr marL="0" indent="0">
              <a:buNone/>
            </a:pPr>
            <a:endParaRPr lang="en-US" sz="2400" dirty="0">
              <a:solidFill>
                <a:srgbClr val="231F20"/>
              </a:solidFill>
              <a:latin typeface="Times New Roman"/>
              <a:cs typeface="Calibri"/>
            </a:endParaRPr>
          </a:p>
          <a:p>
            <a:pPr marL="227965" indent="-227965"/>
            <a:endParaRPr lang="en-US" sz="2400" dirty="0">
              <a:solidFill>
                <a:srgbClr val="231F20"/>
              </a:solidFill>
              <a:latin typeface="Times New Roman"/>
              <a:cs typeface="Calibri"/>
            </a:endParaRPr>
          </a:p>
          <a:p>
            <a:pPr marL="227965" indent="-227965"/>
            <a:endParaRPr lang="en-US" sz="2400" dirty="0">
              <a:solidFill>
                <a:srgbClr val="231F20"/>
              </a:solidFill>
              <a:latin typeface="Times New Roman"/>
              <a:cs typeface="Calibri"/>
            </a:endParaRPr>
          </a:p>
          <a:p>
            <a:pPr marL="227965" indent="-227965"/>
            <a:endParaRPr lang="en-US" sz="2400" dirty="0">
              <a:solidFill>
                <a:srgbClr val="231F20"/>
              </a:solidFill>
              <a:latin typeface="Times New Roman"/>
              <a:cs typeface="Calibri"/>
            </a:endParaRPr>
          </a:p>
          <a:p>
            <a:pPr marL="227965" indent="-227965"/>
            <a:r>
              <a:rPr lang="en-US" sz="2400" dirty="0">
                <a:solidFill>
                  <a:srgbClr val="231F20"/>
                </a:solidFill>
                <a:latin typeface="Times New Roman"/>
                <a:ea typeface="+mn-lt"/>
                <a:cs typeface="+mn-lt"/>
              </a:rPr>
              <a:t>Variance (</a:t>
            </a:r>
            <a:r>
              <a:rPr lang="el-GR" dirty="0"/>
              <a:t>σ</a:t>
            </a:r>
            <a:r>
              <a:rPr lang="el-GR" baseline="30000" dirty="0"/>
              <a:t>2</a:t>
            </a:r>
            <a:r>
              <a:rPr lang="en-US" sz="2400" dirty="0">
                <a:solidFill>
                  <a:srgbClr val="231F20"/>
                </a:solidFill>
                <a:latin typeface="Times New Roman"/>
                <a:ea typeface="+mn-lt"/>
                <a:cs typeface="+mn-lt"/>
              </a:rPr>
              <a:t>) and Mu (</a:t>
            </a:r>
            <a:r>
              <a:rPr lang="el-GR" dirty="0"/>
              <a:t>μ</a:t>
            </a:r>
            <a:r>
              <a:rPr lang="en-US" dirty="0"/>
              <a:t>) </a:t>
            </a:r>
            <a:r>
              <a:rPr lang="en-US" sz="2400" dirty="0">
                <a:solidFill>
                  <a:srgbClr val="231F20"/>
                </a:solidFill>
                <a:latin typeface="Times New Roman"/>
                <a:ea typeface="+mn-lt"/>
                <a:cs typeface="+mn-lt"/>
              </a:rPr>
              <a:t>of the continuous variable X computed for a given class c of Y. </a:t>
            </a:r>
            <a:endParaRPr lang="en-US" sz="2400" dirty="0">
              <a:solidFill>
                <a:srgbClr val="231F20"/>
              </a:solidFill>
              <a:latin typeface="Times New Roman"/>
              <a:cs typeface="Calibri"/>
            </a:endParaRPr>
          </a:p>
          <a:p>
            <a:pPr marL="227965" indent="-227965"/>
            <a:endParaRPr lang="en-US" sz="2400" dirty="0">
              <a:latin typeface="Times New Roman"/>
              <a:cs typeface="Calibri"/>
            </a:endParaRPr>
          </a:p>
        </p:txBody>
      </p:sp>
      <p:pic>
        <p:nvPicPr>
          <p:cNvPr id="5" name="Picture 4" descr="A mathematical equation with square root and square root&#10;&#10;Description automatically generated">
            <a:extLst>
              <a:ext uri="{FF2B5EF4-FFF2-40B4-BE49-F238E27FC236}">
                <a16:creationId xmlns:a16="http://schemas.microsoft.com/office/drawing/2014/main" id="{BA08A132-B2C6-6E95-48BF-55FC7714AD2F}"/>
              </a:ext>
            </a:extLst>
          </p:cNvPr>
          <p:cNvPicPr>
            <a:picLocks noChangeAspect="1"/>
          </p:cNvPicPr>
          <p:nvPr/>
        </p:nvPicPr>
        <p:blipFill>
          <a:blip r:embed="rId3"/>
          <a:stretch>
            <a:fillRect/>
          </a:stretch>
        </p:blipFill>
        <p:spPr>
          <a:xfrm>
            <a:off x="1273629" y="2552760"/>
            <a:ext cx="8469084" cy="1448534"/>
          </a:xfrm>
          <a:prstGeom prst="rect">
            <a:avLst/>
          </a:prstGeom>
        </p:spPr>
      </p:pic>
      <p:sp>
        <p:nvSpPr>
          <p:cNvPr id="8" name="Slide Number Placeholder 7">
            <a:extLst>
              <a:ext uri="{FF2B5EF4-FFF2-40B4-BE49-F238E27FC236}">
                <a16:creationId xmlns:a16="http://schemas.microsoft.com/office/drawing/2014/main" id="{82382EDB-4B18-833C-0BE4-D6546B9C5197}"/>
              </a:ext>
            </a:extLst>
          </p:cNvPr>
          <p:cNvSpPr>
            <a:spLocks noGrp="1"/>
          </p:cNvSpPr>
          <p:nvPr>
            <p:ph type="sldNum" sz="quarter" idx="12"/>
          </p:nvPr>
        </p:nvSpPr>
        <p:spPr>
          <a:xfrm>
            <a:off x="0" y="6295391"/>
            <a:ext cx="2743200" cy="365125"/>
          </a:xfrm>
        </p:spPr>
        <p:txBody>
          <a:bodyPr/>
          <a:lstStyle/>
          <a:p>
            <a:fld id="{2DEBF6B5-A8B6-5742-91AE-8DC29EBB8E42}" type="slidenum">
              <a:rPr lang="en-US" smtClean="0"/>
              <a:t>16</a:t>
            </a:fld>
            <a:endParaRPr lang="en-US"/>
          </a:p>
        </p:txBody>
      </p:sp>
    </p:spTree>
    <p:extLst>
      <p:ext uri="{BB962C8B-B14F-4D97-AF65-F5344CB8AC3E}">
        <p14:creationId xmlns:p14="http://schemas.microsoft.com/office/powerpoint/2010/main" val="379473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1039"/>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Example for Gaussian Naïve Bayes:-</a:t>
            </a: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333296"/>
            <a:ext cx="10647784" cy="4656957"/>
          </a:xfrm>
        </p:spPr>
        <p:txBody>
          <a:bodyPr>
            <a:normAutofit fontScale="92500" lnSpcReduction="10000"/>
          </a:bodyPr>
          <a:lstStyle/>
          <a:p>
            <a:r>
              <a:rPr lang="en-IN" sz="2600" dirty="0">
                <a:latin typeface="Times New Roman" panose="02020603050405020304" pitchFamily="18" charset="0"/>
                <a:cs typeface="Times New Roman" panose="02020603050405020304" pitchFamily="18" charset="0"/>
              </a:rPr>
              <a:t>Let's consider a simple example of a Gaussian Naive Bayes classifier using mathematical terms and calculations:</a:t>
            </a:r>
          </a:p>
          <a:p>
            <a:r>
              <a:rPr lang="en-US" sz="2600" dirty="0">
                <a:latin typeface="Times New Roman" panose="02020603050405020304" pitchFamily="18" charset="0"/>
                <a:cs typeface="Times New Roman" panose="02020603050405020304" pitchFamily="18" charset="0"/>
              </a:rPr>
              <a:t>Suppose we have a dataset with two features, </a:t>
            </a:r>
            <a:r>
              <a:rPr lang="en-US" sz="2600" i="1" dirty="0">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1​ and </a:t>
            </a:r>
            <a:r>
              <a:rPr lang="en-US" sz="2600" i="1" dirty="0">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2​, and a binary target variable </a:t>
            </a:r>
            <a:r>
              <a:rPr lang="en-US" sz="2600" i="1" dirty="0">
                <a:latin typeface="Times New Roman" panose="02020603050405020304" pitchFamily="18" charset="0"/>
                <a:cs typeface="Times New Roman" panose="02020603050405020304" pitchFamily="18" charset="0"/>
              </a:rPr>
              <a:t>Y</a:t>
            </a:r>
            <a:r>
              <a:rPr lang="en-US" sz="2600" dirty="0">
                <a:latin typeface="Times New Roman" panose="02020603050405020304" pitchFamily="18" charset="0"/>
                <a:cs typeface="Times New Roman" panose="02020603050405020304" pitchFamily="18" charset="0"/>
              </a:rPr>
              <a:t> indicating two classes (0 or 1). We want to predict the class label based on these features.</a:t>
            </a:r>
          </a:p>
          <a:p>
            <a:r>
              <a:rPr lang="en-US" sz="2600" dirty="0">
                <a:latin typeface="Times New Roman" panose="02020603050405020304" pitchFamily="18" charset="0"/>
                <a:cs typeface="Times New Roman" panose="02020603050405020304" pitchFamily="18" charset="0"/>
              </a:rPr>
              <a:t>Let's say we have the following data points:</a:t>
            </a:r>
          </a:p>
          <a:p>
            <a:pPr marL="0" indent="0">
              <a:buNone/>
            </a:pPr>
            <a:r>
              <a:rPr lang="en-US" sz="2600" dirty="0">
                <a:latin typeface="Times New Roman" panose="02020603050405020304" pitchFamily="18" charset="0"/>
                <a:cs typeface="Times New Roman" panose="02020603050405020304" pitchFamily="18" charset="0"/>
              </a:rPr>
              <a:t> 	  Data points: X1:[1.2,0.8,1.0,1.5,1.3]</a:t>
            </a:r>
          </a:p>
          <a:p>
            <a:pPr marL="0" indent="0">
              <a:buNone/>
            </a:pPr>
            <a:r>
              <a:rPr lang="en-US" sz="2600" dirty="0">
                <a:latin typeface="Times New Roman" panose="02020603050405020304" pitchFamily="18" charset="0"/>
                <a:cs typeface="Times New Roman" panose="02020603050405020304" pitchFamily="18" charset="0"/>
              </a:rPr>
              <a:t>			X2:[1.0,1.5,1.2,0.9,1.3]	</a:t>
            </a:r>
          </a:p>
          <a:p>
            <a:pPr marL="0" indent="0">
              <a:buNone/>
            </a:pPr>
            <a:r>
              <a:rPr lang="en-US" sz="2600" dirty="0">
                <a:latin typeface="Times New Roman" panose="02020603050405020304" pitchFamily="18" charset="0"/>
                <a:cs typeface="Times New Roman" panose="02020603050405020304" pitchFamily="18" charset="0"/>
              </a:rPr>
              <a:t>			Y:[1,0,1,0,1]</a:t>
            </a:r>
          </a:p>
          <a:p>
            <a:r>
              <a:rPr lang="en-US" sz="2600" dirty="0">
                <a:latin typeface="Times New Roman" panose="02020603050405020304" pitchFamily="18" charset="0"/>
                <a:cs typeface="Times New Roman" panose="02020603050405020304" pitchFamily="18" charset="0"/>
              </a:rPr>
              <a:t>To use Gaussian Naive Bayes, we need to calculate the mean (</a:t>
            </a:r>
            <a:r>
              <a:rPr lang="en-US" sz="2600" i="1" dirty="0">
                <a:latin typeface="Times New Roman" panose="02020603050405020304" pitchFamily="18" charset="0"/>
                <a:cs typeface="Times New Roman" panose="02020603050405020304" pitchFamily="18" charset="0"/>
              </a:rPr>
              <a:t>μ</a:t>
            </a:r>
            <a:r>
              <a:rPr lang="en-US" sz="2600" dirty="0">
                <a:latin typeface="Times New Roman" panose="02020603050405020304" pitchFamily="18" charset="0"/>
                <a:cs typeface="Times New Roman" panose="02020603050405020304" pitchFamily="18" charset="0"/>
              </a:rPr>
              <a:t>) and standard deviation (</a:t>
            </a:r>
            <a:r>
              <a:rPr lang="en-US" sz="2600" i="1" dirty="0">
                <a:latin typeface="Times New Roman" panose="02020603050405020304" pitchFamily="18" charset="0"/>
                <a:cs typeface="Times New Roman" panose="02020603050405020304" pitchFamily="18" charset="0"/>
              </a:rPr>
              <a:t>σ</a:t>
            </a:r>
            <a:r>
              <a:rPr lang="en-US" sz="2600" dirty="0">
                <a:latin typeface="Times New Roman" panose="02020603050405020304" pitchFamily="18" charset="0"/>
                <a:cs typeface="Times New Roman" panose="02020603050405020304" pitchFamily="18" charset="0"/>
              </a:rPr>
              <a:t>) for each feature in each class. Let's compute these values for both classes (0 and 1).</a:t>
            </a:r>
          </a:p>
          <a:p>
            <a:endParaRPr lang="en-IN" dirty="0"/>
          </a:p>
        </p:txBody>
      </p:sp>
      <p:sp>
        <p:nvSpPr>
          <p:cNvPr id="4" name="Slide Number Placeholder 3"/>
          <p:cNvSpPr>
            <a:spLocks noGrp="1"/>
          </p:cNvSpPr>
          <p:nvPr>
            <p:ph type="sldNum" sz="quarter" idx="12"/>
          </p:nvPr>
        </p:nvSpPr>
        <p:spPr>
          <a:xfrm>
            <a:off x="0" y="6319029"/>
            <a:ext cx="2743200" cy="365125"/>
          </a:xfrm>
        </p:spPr>
        <p:txBody>
          <a:bodyPr/>
          <a:lstStyle/>
          <a:p>
            <a:fld id="{2DEBF6B5-A8B6-5742-91AE-8DC29EBB8E42}" type="slidenum">
              <a:rPr lang="en-US" smtClean="0"/>
              <a:t>17</a:t>
            </a:fld>
            <a:endParaRPr lang="en-US"/>
          </a:p>
        </p:txBody>
      </p:sp>
    </p:spTree>
    <p:extLst>
      <p:ext uri="{BB962C8B-B14F-4D97-AF65-F5344CB8AC3E}">
        <p14:creationId xmlns:p14="http://schemas.microsoft.com/office/powerpoint/2010/main" val="3221454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863" y="317667"/>
            <a:ext cx="5345704" cy="5728570"/>
          </a:xfrm>
        </p:spPr>
        <p:txBody>
          <a:bodyPr/>
          <a:lstStyle/>
          <a:p>
            <a:r>
              <a:rPr lang="en-IN" sz="2400" dirty="0">
                <a:latin typeface="Times New Roman" panose="02020603050405020304" pitchFamily="18" charset="0"/>
                <a:cs typeface="Times New Roman" panose="02020603050405020304" pitchFamily="18" charset="0"/>
              </a:rPr>
              <a:t>For Class 0 (</a:t>
            </a:r>
            <a:r>
              <a:rPr lang="en-IN" sz="2400" i="1" dirty="0">
                <a:latin typeface="Times New Roman" panose="02020603050405020304" pitchFamily="18" charset="0"/>
                <a:cs typeface="Times New Roman" panose="02020603050405020304" pitchFamily="18" charset="0"/>
              </a:rPr>
              <a:t>Y</a:t>
            </a:r>
            <a:r>
              <a:rPr lang="en-IN" sz="2400" dirty="0">
                <a:latin typeface="Times New Roman" panose="02020603050405020304" pitchFamily="18" charset="0"/>
                <a:cs typeface="Times New Roman" panose="02020603050405020304" pitchFamily="18" charset="0"/>
              </a:rPr>
              <a:t>=0):</a:t>
            </a:r>
          </a:p>
          <a:p>
            <a:r>
              <a:rPr lang="en-IN" sz="2400" dirty="0">
                <a:latin typeface="Times New Roman" panose="02020603050405020304" pitchFamily="18" charset="0"/>
                <a:cs typeface="Times New Roman" panose="02020603050405020304" pitchFamily="18" charset="0"/>
              </a:rPr>
              <a:t>Mean and Standard Deviation for X1:</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Mean and Standard Deviation for X2:</a:t>
            </a:r>
          </a:p>
          <a:p>
            <a:pPr marL="0" indent="0">
              <a:buNone/>
            </a:pPr>
            <a:endParaRPr lang="en-IN" dirty="0"/>
          </a:p>
          <a:p>
            <a:endParaRPr lang="en-US" dirty="0"/>
          </a:p>
          <a:p>
            <a:r>
              <a:rPr lang="en-US" sz="2400" dirty="0">
                <a:latin typeface="Times New Roman" panose="02020603050405020304" pitchFamily="18" charset="0"/>
                <a:cs typeface="Times New Roman" panose="02020603050405020304" pitchFamily="18" charset="0"/>
              </a:rPr>
              <a:t>For Class 1 (Y=1):</a:t>
            </a:r>
          </a:p>
          <a:p>
            <a:r>
              <a:rPr lang="en-US" sz="2400" dirty="0">
                <a:latin typeface="Times New Roman" panose="02020603050405020304" pitchFamily="18" charset="0"/>
                <a:cs typeface="Times New Roman" panose="02020603050405020304" pitchFamily="18" charset="0"/>
              </a:rPr>
              <a:t>Mean and Standard Deviation for X1​:</a:t>
            </a:r>
          </a:p>
          <a:p>
            <a:pPr marL="0" indent="0">
              <a:buNone/>
            </a:pPr>
            <a:endParaRPr lang="en-US" sz="24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12"/>
          </p:nvPr>
        </p:nvSpPr>
        <p:spPr>
          <a:xfrm>
            <a:off x="0" y="6347021"/>
            <a:ext cx="2743200" cy="365125"/>
          </a:xfrm>
        </p:spPr>
        <p:txBody>
          <a:bodyPr/>
          <a:lstStyle/>
          <a:p>
            <a:fld id="{2DEBF6B5-A8B6-5742-91AE-8DC29EBB8E42}" type="slidenum">
              <a:rPr lang="en-US" smtClean="0"/>
              <a:t>18</a:t>
            </a:fld>
            <a:endParaRPr lang="en-US"/>
          </a:p>
        </p:txBody>
      </p:sp>
      <p:pic>
        <p:nvPicPr>
          <p:cNvPr id="2" name="Picture 1"/>
          <p:cNvPicPr>
            <a:picLocks noChangeAspect="1"/>
          </p:cNvPicPr>
          <p:nvPr/>
        </p:nvPicPr>
        <p:blipFill>
          <a:blip r:embed="rId2"/>
          <a:stretch>
            <a:fillRect/>
          </a:stretch>
        </p:blipFill>
        <p:spPr>
          <a:xfrm>
            <a:off x="1060137" y="1207977"/>
            <a:ext cx="4693334" cy="900741"/>
          </a:xfrm>
          <a:prstGeom prst="rect">
            <a:avLst/>
          </a:prstGeom>
        </p:spPr>
      </p:pic>
      <p:pic>
        <p:nvPicPr>
          <p:cNvPr id="5" name="Picture 4"/>
          <p:cNvPicPr>
            <a:picLocks noChangeAspect="1"/>
          </p:cNvPicPr>
          <p:nvPr/>
        </p:nvPicPr>
        <p:blipFill>
          <a:blip r:embed="rId3"/>
          <a:stretch>
            <a:fillRect/>
          </a:stretch>
        </p:blipFill>
        <p:spPr>
          <a:xfrm>
            <a:off x="1060137" y="2518370"/>
            <a:ext cx="4700167" cy="980610"/>
          </a:xfrm>
          <a:prstGeom prst="rect">
            <a:avLst/>
          </a:prstGeom>
        </p:spPr>
      </p:pic>
      <p:pic>
        <p:nvPicPr>
          <p:cNvPr id="7" name="Picture 6"/>
          <p:cNvPicPr>
            <a:picLocks noChangeAspect="1"/>
          </p:cNvPicPr>
          <p:nvPr/>
        </p:nvPicPr>
        <p:blipFill>
          <a:blip r:embed="rId4"/>
          <a:stretch>
            <a:fillRect/>
          </a:stretch>
        </p:blipFill>
        <p:spPr>
          <a:xfrm>
            <a:off x="1060136" y="4692252"/>
            <a:ext cx="4693335" cy="1049187"/>
          </a:xfrm>
          <a:prstGeom prst="rect">
            <a:avLst/>
          </a:prstGeom>
        </p:spPr>
      </p:pic>
      <p:sp>
        <p:nvSpPr>
          <p:cNvPr id="8" name="Content Placeholder 2"/>
          <p:cNvSpPr txBox="1">
            <a:spLocks/>
          </p:cNvSpPr>
          <p:nvPr/>
        </p:nvSpPr>
        <p:spPr>
          <a:xfrm>
            <a:off x="5964602" y="317667"/>
            <a:ext cx="5345704" cy="572857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latin typeface="Times New Roman" panose="02020603050405020304" pitchFamily="18" charset="0"/>
                <a:cs typeface="Times New Roman" panose="02020603050405020304" pitchFamily="18" charset="0"/>
              </a:rPr>
              <a:t>Mean and Standard Deviation for X2:</a:t>
            </a:r>
          </a:p>
          <a:p>
            <a:pPr marL="0" indent="0">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Now, given a new data point (x1​,x2​)=(1.1,1.4), we can calculate the likelihoods for both classes using the Gaussian probability density function:</a:t>
            </a:r>
            <a:endParaRPr lang="en-US" dirty="0"/>
          </a:p>
          <a:p>
            <a:r>
              <a:rPr lang="en-US" sz="2400" dirty="0">
                <a:latin typeface="Times New Roman" panose="02020603050405020304" pitchFamily="18" charset="0"/>
                <a:cs typeface="Times New Roman" panose="02020603050405020304" pitchFamily="18" charset="0"/>
              </a:rPr>
              <a:t>For Class 0 (Y=0):</a:t>
            </a:r>
          </a:p>
          <a:p>
            <a:pPr marL="0" indent="0">
              <a:buFont typeface="Arial" panose="020B0604020202020204" pitchFamily="34" charset="0"/>
              <a:buNone/>
            </a:pPr>
            <a:endParaRPr lang="en-US" sz="2400" dirty="0">
              <a:latin typeface="Times New Roman" panose="02020603050405020304" pitchFamily="18" charset="0"/>
              <a:cs typeface="Times New Roman" panose="02020603050405020304" pitchFamily="18" charset="0"/>
            </a:endParaRPr>
          </a:p>
          <a:p>
            <a:endParaRPr lang="en-US" dirty="0"/>
          </a:p>
          <a:p>
            <a:endParaRPr lang="en-US" dirty="0"/>
          </a:p>
          <a:p>
            <a:endParaRPr lang="en-IN" dirty="0"/>
          </a:p>
        </p:txBody>
      </p:sp>
      <p:pic>
        <p:nvPicPr>
          <p:cNvPr id="9" name="Picture 8"/>
          <p:cNvPicPr>
            <a:picLocks noChangeAspect="1"/>
          </p:cNvPicPr>
          <p:nvPr/>
        </p:nvPicPr>
        <p:blipFill>
          <a:blip r:embed="rId5"/>
          <a:stretch>
            <a:fillRect/>
          </a:stretch>
        </p:blipFill>
        <p:spPr>
          <a:xfrm>
            <a:off x="6266698" y="779699"/>
            <a:ext cx="4638965" cy="834497"/>
          </a:xfrm>
          <a:prstGeom prst="rect">
            <a:avLst/>
          </a:prstGeom>
        </p:spPr>
      </p:pic>
      <p:pic>
        <p:nvPicPr>
          <p:cNvPr id="10" name="Picture 9"/>
          <p:cNvPicPr>
            <a:picLocks noChangeAspect="1"/>
          </p:cNvPicPr>
          <p:nvPr/>
        </p:nvPicPr>
        <p:blipFill>
          <a:blip r:embed="rId6"/>
          <a:stretch>
            <a:fillRect/>
          </a:stretch>
        </p:blipFill>
        <p:spPr>
          <a:xfrm>
            <a:off x="6266698" y="3600983"/>
            <a:ext cx="4854333" cy="1838763"/>
          </a:xfrm>
          <a:prstGeom prst="rect">
            <a:avLst/>
          </a:prstGeom>
        </p:spPr>
      </p:pic>
    </p:spTree>
    <p:extLst>
      <p:ext uri="{BB962C8B-B14F-4D97-AF65-F5344CB8AC3E}">
        <p14:creationId xmlns:p14="http://schemas.microsoft.com/office/powerpoint/2010/main" val="134939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233" y="351388"/>
            <a:ext cx="10750420" cy="5545559"/>
          </a:xfrm>
        </p:spPr>
        <p:txBody>
          <a:bodyPr>
            <a:normAutofit/>
          </a:bodyPr>
          <a:lstStyle/>
          <a:p>
            <a:r>
              <a:rPr lang="en-IN" sz="2400" dirty="0">
                <a:latin typeface="Times New Roman" panose="02020603050405020304" pitchFamily="18" charset="0"/>
                <a:cs typeface="Times New Roman" panose="02020603050405020304" pitchFamily="18" charset="0"/>
              </a:rPr>
              <a:t>For Class 1 (</a:t>
            </a:r>
            <a:r>
              <a:rPr lang="en-IN" sz="2400" i="1" dirty="0">
                <a:latin typeface="Times New Roman" panose="02020603050405020304" pitchFamily="18" charset="0"/>
                <a:cs typeface="Times New Roman" panose="02020603050405020304" pitchFamily="18" charset="0"/>
              </a:rPr>
              <a:t>Y</a:t>
            </a:r>
            <a:r>
              <a:rPr lang="en-IN" sz="2400" dirty="0">
                <a:latin typeface="Times New Roman" panose="02020603050405020304" pitchFamily="18" charset="0"/>
                <a:cs typeface="Times New Roman" panose="02020603050405020304" pitchFamily="18" charset="0"/>
              </a:rPr>
              <a:t>=1):</a:t>
            </a:r>
          </a:p>
          <a:p>
            <a:endParaRPr lang="en-IN"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Finally, we can calculate the posterior probabilities using Bayes' theorem and predict the class with the higher probability as the output class for the given data point.</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0" y="6309698"/>
            <a:ext cx="2743200" cy="365125"/>
          </a:xfrm>
        </p:spPr>
        <p:txBody>
          <a:bodyPr/>
          <a:lstStyle/>
          <a:p>
            <a:fld id="{2DEBF6B5-A8B6-5742-91AE-8DC29EBB8E42}" type="slidenum">
              <a:rPr lang="en-US" smtClean="0"/>
              <a:t>19</a:t>
            </a:fld>
            <a:endParaRPr lang="en-US" dirty="0"/>
          </a:p>
        </p:txBody>
      </p:sp>
      <p:pic>
        <p:nvPicPr>
          <p:cNvPr id="5" name="Picture 4"/>
          <p:cNvPicPr>
            <a:picLocks noChangeAspect="1"/>
          </p:cNvPicPr>
          <p:nvPr/>
        </p:nvPicPr>
        <p:blipFill>
          <a:blip r:embed="rId2"/>
          <a:stretch>
            <a:fillRect/>
          </a:stretch>
        </p:blipFill>
        <p:spPr>
          <a:xfrm>
            <a:off x="1051250" y="832075"/>
            <a:ext cx="5206598" cy="2051084"/>
          </a:xfrm>
          <a:prstGeom prst="rect">
            <a:avLst/>
          </a:prstGeom>
        </p:spPr>
      </p:pic>
    </p:spTree>
    <p:extLst>
      <p:ext uri="{BB962C8B-B14F-4D97-AF65-F5344CB8AC3E}">
        <p14:creationId xmlns:p14="http://schemas.microsoft.com/office/powerpoint/2010/main" val="2096772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95C2-2E2A-500B-47B8-A1D15D546336}"/>
              </a:ext>
            </a:extLst>
          </p:cNvPr>
          <p:cNvSpPr>
            <a:spLocks noGrp="1"/>
          </p:cNvSpPr>
          <p:nvPr>
            <p:ph type="title"/>
          </p:nvPr>
        </p:nvSpPr>
        <p:spPr>
          <a:xfrm>
            <a:off x="838200" y="365125"/>
            <a:ext cx="10515600" cy="949512"/>
          </a:xfrm>
        </p:spPr>
        <p:txBody>
          <a:bodyPr/>
          <a:lstStyle/>
          <a:p>
            <a:r>
              <a:rPr lang="en-US" b="1">
                <a:solidFill>
                  <a:schemeClr val="accent6">
                    <a:lumMod val="75000"/>
                  </a:schemeClr>
                </a:solidFill>
                <a:latin typeface="Times New Roman"/>
                <a:cs typeface="Calibri Light"/>
              </a:rPr>
              <a:t>What's in it for you</a:t>
            </a:r>
            <a:r>
              <a:rPr lang="en-US" b="1">
                <a:solidFill>
                  <a:schemeClr val="accent6">
                    <a:lumMod val="75000"/>
                  </a:schemeClr>
                </a:solidFill>
                <a:cs typeface="Calibri Light"/>
              </a:rPr>
              <a:t> </a:t>
            </a:r>
          </a:p>
        </p:txBody>
      </p:sp>
      <p:sp>
        <p:nvSpPr>
          <p:cNvPr id="3" name="Content Placeholder 2">
            <a:extLst>
              <a:ext uri="{FF2B5EF4-FFF2-40B4-BE49-F238E27FC236}">
                <a16:creationId xmlns:a16="http://schemas.microsoft.com/office/drawing/2014/main" id="{8D85AD88-9E3D-9E21-FB18-18417E59CF78}"/>
              </a:ext>
            </a:extLst>
          </p:cNvPr>
          <p:cNvSpPr>
            <a:spLocks noGrp="1"/>
          </p:cNvSpPr>
          <p:nvPr>
            <p:ph idx="1"/>
          </p:nvPr>
        </p:nvSpPr>
        <p:spPr>
          <a:xfrm>
            <a:off x="798616" y="1311028"/>
            <a:ext cx="10515600" cy="4351339"/>
          </a:xfrm>
        </p:spPr>
        <p:txBody>
          <a:bodyPr vert="horz" lIns="91440" tIns="45720" rIns="91440" bIns="45720" rtlCol="0" anchor="t">
            <a:normAutofit fontScale="85000" lnSpcReduction="20000"/>
          </a:bodyPr>
          <a:lstStyle/>
          <a:p>
            <a:pPr marL="514350" indent="-514350">
              <a:buFont typeface="+mj-lt"/>
              <a:buAutoNum type="arabicPeriod"/>
            </a:pPr>
            <a:r>
              <a:rPr lang="en-US" dirty="0">
                <a:latin typeface="Times New Roman"/>
                <a:cs typeface="Calibri" panose="020F0502020204030204"/>
              </a:rPr>
              <a:t>Methods to establish Classifier</a:t>
            </a:r>
          </a:p>
          <a:p>
            <a:pPr marL="514350" indent="-514350">
              <a:buFont typeface="+mj-lt"/>
              <a:buAutoNum type="arabicPeriod"/>
            </a:pPr>
            <a:r>
              <a:rPr lang="en-US" dirty="0">
                <a:latin typeface="Times New Roman"/>
                <a:cs typeface="Calibri" panose="020F0502020204030204"/>
              </a:rPr>
              <a:t>What is Naïve Bayes?</a:t>
            </a:r>
          </a:p>
          <a:p>
            <a:pPr marL="514350" indent="-514350">
              <a:buFont typeface="+mj-lt"/>
              <a:buAutoNum type="arabicPeriod"/>
            </a:pPr>
            <a:r>
              <a:rPr lang="en-US" dirty="0">
                <a:latin typeface="Times New Roman"/>
                <a:cs typeface="Calibri" panose="020F0502020204030204"/>
              </a:rPr>
              <a:t>Data Preprocessing</a:t>
            </a:r>
          </a:p>
          <a:p>
            <a:pPr marL="514350" indent="-514350">
              <a:buFont typeface="+mj-lt"/>
              <a:buAutoNum type="arabicPeriod"/>
            </a:pPr>
            <a:r>
              <a:rPr lang="en-US" dirty="0">
                <a:latin typeface="Times New Roman"/>
                <a:cs typeface="Calibri" panose="020F0502020204030204"/>
              </a:rPr>
              <a:t>Introduction to Conditional Probability </a:t>
            </a:r>
            <a:r>
              <a:rPr lang="en-US" dirty="0">
                <a:latin typeface="Times New Roman"/>
                <a:cs typeface="Times New Roman"/>
              </a:rPr>
              <a:t>&amp; Bayes Theorem</a:t>
            </a:r>
          </a:p>
          <a:p>
            <a:pPr marL="514350" indent="-514350">
              <a:buFont typeface="+mj-lt"/>
              <a:buAutoNum type="arabicPeriod"/>
            </a:pPr>
            <a:r>
              <a:rPr lang="en-US" dirty="0">
                <a:latin typeface="Times New Roman"/>
                <a:cs typeface="Calibri" panose="020F0502020204030204"/>
              </a:rPr>
              <a:t>Zero Frequency Problem</a:t>
            </a:r>
            <a:r>
              <a:rPr lang="en-US" dirty="0">
                <a:latin typeface="Times New Roman"/>
                <a:cs typeface="Times New Roman"/>
              </a:rPr>
              <a:t> </a:t>
            </a:r>
          </a:p>
          <a:p>
            <a:pPr marL="514350" indent="-514350">
              <a:buFont typeface="+mj-lt"/>
              <a:buAutoNum type="arabicPeriod"/>
            </a:pPr>
            <a:r>
              <a:rPr lang="en-US" dirty="0">
                <a:latin typeface="Times New Roman"/>
                <a:cs typeface="Calibri" panose="020F0502020204030204"/>
              </a:rPr>
              <a:t>Naïve Bayes Algorithm</a:t>
            </a:r>
          </a:p>
          <a:p>
            <a:pPr marL="514350" indent="-514350">
              <a:buFont typeface="+mj-lt"/>
              <a:buAutoNum type="arabicPeriod"/>
            </a:pPr>
            <a:r>
              <a:rPr lang="en-US" dirty="0">
                <a:latin typeface="Times New Roman"/>
                <a:cs typeface="Calibri" panose="020F0502020204030204"/>
              </a:rPr>
              <a:t>Types of Naïve Bayes Classifier</a:t>
            </a:r>
          </a:p>
          <a:p>
            <a:pPr marL="514350" indent="-514350">
              <a:buFont typeface="+mj-lt"/>
              <a:buAutoNum type="arabicPeriod"/>
            </a:pPr>
            <a:r>
              <a:rPr lang="en-US" dirty="0">
                <a:latin typeface="Times New Roman"/>
                <a:cs typeface="Calibri" panose="020F0502020204030204"/>
              </a:rPr>
              <a:t>Demo / Example</a:t>
            </a:r>
          </a:p>
          <a:p>
            <a:pPr marL="514350" indent="-514350">
              <a:buFont typeface="+mj-lt"/>
              <a:buAutoNum type="arabicPeriod"/>
            </a:pPr>
            <a:r>
              <a:rPr lang="en-US" dirty="0">
                <a:latin typeface="Times New Roman"/>
                <a:cs typeface="Calibri" panose="020F0502020204030204"/>
              </a:rPr>
              <a:t>Advantages | Disadvantages of Naive Bayes Classifier</a:t>
            </a:r>
          </a:p>
          <a:p>
            <a:pPr marL="514350" indent="-514350">
              <a:buFont typeface="+mj-lt"/>
              <a:buAutoNum type="arabicPeriod"/>
            </a:pPr>
            <a:r>
              <a:rPr lang="en-US" dirty="0">
                <a:latin typeface="Times New Roman"/>
                <a:cs typeface="Calibri" panose="020F0502020204030204"/>
              </a:rPr>
              <a:t>Application of Naïve Bayes Classifier</a:t>
            </a:r>
          </a:p>
          <a:p>
            <a:pPr marL="514350" indent="-514350">
              <a:buFont typeface="+mj-lt"/>
              <a:buAutoNum type="arabicPeriod"/>
            </a:pPr>
            <a:r>
              <a:rPr lang="en-US" dirty="0">
                <a:latin typeface="Times New Roman"/>
                <a:cs typeface="Calibri" panose="020F0502020204030204"/>
              </a:rPr>
              <a:t>References</a:t>
            </a:r>
          </a:p>
        </p:txBody>
      </p:sp>
      <p:sp>
        <p:nvSpPr>
          <p:cNvPr id="7" name="Slide Number Placeholder 6">
            <a:extLst>
              <a:ext uri="{FF2B5EF4-FFF2-40B4-BE49-F238E27FC236}">
                <a16:creationId xmlns:a16="http://schemas.microsoft.com/office/drawing/2014/main" id="{6E5BB1E7-E688-5445-49FB-900F67E03692}"/>
              </a:ext>
            </a:extLst>
          </p:cNvPr>
          <p:cNvSpPr>
            <a:spLocks noGrp="1"/>
          </p:cNvSpPr>
          <p:nvPr>
            <p:ph type="sldNum" sz="quarter" idx="12"/>
          </p:nvPr>
        </p:nvSpPr>
        <p:spPr>
          <a:xfrm>
            <a:off x="0" y="6247494"/>
            <a:ext cx="2743200" cy="365125"/>
          </a:xfrm>
        </p:spPr>
        <p:txBody>
          <a:bodyPr lIns="91440" tIns="45720" rIns="91440" bIns="45720" anchor="t"/>
          <a:lstStyle/>
          <a:p>
            <a:fld id="{2DEBF6B5-A8B6-5742-91AE-8DC29EBB8E42}" type="slidenum">
              <a:rPr lang="en-US" smtClean="0"/>
              <a:pPr/>
              <a:t>2</a:t>
            </a:fld>
            <a:endParaRPr lang="en-US">
              <a:ea typeface="Calibri" panose="020F0502020204030204"/>
              <a:cs typeface="Calibri" panose="020F0502020204030204"/>
            </a:endParaRPr>
          </a:p>
        </p:txBody>
      </p:sp>
    </p:spTree>
    <p:extLst>
      <p:ext uri="{BB962C8B-B14F-4D97-AF65-F5344CB8AC3E}">
        <p14:creationId xmlns:p14="http://schemas.microsoft.com/office/powerpoint/2010/main" val="4148292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C625F1D5-29E2-6B6E-D624-AA389225D197}"/>
              </a:ext>
            </a:extLst>
          </p:cNvPr>
          <p:cNvSpPr>
            <a:spLocks noGrp="1"/>
          </p:cNvSpPr>
          <p:nvPr>
            <p:ph type="title"/>
          </p:nvPr>
        </p:nvSpPr>
        <p:spPr>
          <a:xfrm>
            <a:off x="715850" y="930302"/>
            <a:ext cx="7289815" cy="834121"/>
          </a:xfrm>
        </p:spPr>
        <p:txBody>
          <a:bodyPr anchor="t">
            <a:normAutofit/>
          </a:bodyPr>
          <a:lstStyle/>
          <a:p>
            <a:r>
              <a:rPr lang="en-US" sz="3600" dirty="0">
                <a:latin typeface="Times New Roman"/>
                <a:cs typeface="Calibri Light"/>
              </a:rPr>
              <a:t>Bernoulli Naïve Bayes </a:t>
            </a:r>
          </a:p>
        </p:txBody>
      </p:sp>
      <p:cxnSp>
        <p:nvCxnSpPr>
          <p:cNvPr id="43" name="Straight Connector 42">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93C2FA-ED6A-7E86-F3B3-690B49A83C85}"/>
              </a:ext>
            </a:extLst>
          </p:cNvPr>
          <p:cNvSpPr>
            <a:spLocks noGrp="1"/>
          </p:cNvSpPr>
          <p:nvPr>
            <p:ph idx="1"/>
          </p:nvPr>
        </p:nvSpPr>
        <p:spPr>
          <a:xfrm>
            <a:off x="314766" y="1764423"/>
            <a:ext cx="10916939" cy="3246982"/>
          </a:xfrm>
        </p:spPr>
        <p:txBody>
          <a:bodyPr vert="horz" lIns="91440" tIns="45720" rIns="91440" bIns="45720" rtlCol="0" anchor="t">
            <a:normAutofit/>
          </a:bodyPr>
          <a:lstStyle/>
          <a:p>
            <a:pPr marL="685165" lvl="1" indent="-227965"/>
            <a:r>
              <a:rPr lang="en-US" dirty="0">
                <a:latin typeface="Times New Roman"/>
                <a:ea typeface="+mn-lt"/>
                <a:cs typeface="+mn-lt"/>
              </a:rPr>
              <a:t>Efficient for binary feature tasks like text classification.</a:t>
            </a:r>
            <a:endParaRPr lang="en-US" dirty="0">
              <a:latin typeface="Times New Roman"/>
              <a:ea typeface="+mn-lt"/>
              <a:cs typeface="Calibri" panose="020F0502020204030204"/>
            </a:endParaRPr>
          </a:p>
          <a:p>
            <a:pPr marL="685165" lvl="1" indent="-227965"/>
            <a:r>
              <a:rPr lang="en-US" dirty="0">
                <a:latin typeface="Times New Roman"/>
                <a:ea typeface="+mn-lt"/>
                <a:cs typeface="+mn-lt"/>
              </a:rPr>
              <a:t>Thrives with limited resources and small datasets.</a:t>
            </a:r>
            <a:endParaRPr lang="en-US" dirty="0">
              <a:latin typeface="Times New Roman"/>
              <a:ea typeface="+mn-lt"/>
              <a:cs typeface="Calibri"/>
            </a:endParaRPr>
          </a:p>
          <a:p>
            <a:pPr marL="685165" lvl="1" indent="-227965"/>
            <a:r>
              <a:rPr lang="en-US" dirty="0">
                <a:latin typeface="Times New Roman"/>
                <a:ea typeface="+mn-lt"/>
                <a:cs typeface="+mn-lt"/>
              </a:rPr>
              <a:t>Performance may suffer if feature independence is violated or feature frequency matters.</a:t>
            </a:r>
          </a:p>
          <a:p>
            <a:pPr marL="685165" lvl="1" indent="-227965"/>
            <a:r>
              <a:rPr lang="en-US" dirty="0">
                <a:latin typeface="Times New Roman"/>
                <a:ea typeface="+mn-lt"/>
                <a:cs typeface="Calibri"/>
              </a:rPr>
              <a:t>For instance, while classifying emails into </a:t>
            </a:r>
            <a:r>
              <a:rPr lang="en-US" dirty="0">
                <a:latin typeface="Times New Roman"/>
                <a:ea typeface="+mn-lt"/>
                <a:cs typeface="+mn-lt"/>
              </a:rPr>
              <a:t>two classes: "spam" and "not spam." You've trained your model on a dataset of emails, and one of the features you're using is the presence or absence of the word "offer." </a:t>
            </a:r>
            <a:r>
              <a:rPr lang="en-US" dirty="0">
                <a:latin typeface="Times New Roman"/>
                <a:ea typeface="+mn-lt"/>
                <a:cs typeface="Times New Roman"/>
              </a:rPr>
              <a:t> The Bayesian model uses this features to determine whether the Email is a "Spam" or "Ham".</a:t>
            </a:r>
            <a:endParaRPr lang="en-US" dirty="0">
              <a:latin typeface="Times New Roman"/>
              <a:ea typeface="+mn-lt"/>
              <a:cs typeface="Calibri"/>
            </a:endParaRPr>
          </a:p>
        </p:txBody>
      </p:sp>
      <p:sp>
        <p:nvSpPr>
          <p:cNvPr id="5" name="TextBox 4">
            <a:extLst>
              <a:ext uri="{FF2B5EF4-FFF2-40B4-BE49-F238E27FC236}">
                <a16:creationId xmlns:a16="http://schemas.microsoft.com/office/drawing/2014/main" id="{116BCCE2-34D6-D9E0-F473-1A76FB72D852}"/>
              </a:ext>
            </a:extLst>
          </p:cNvPr>
          <p:cNvSpPr txBox="1"/>
          <p:nvPr/>
        </p:nvSpPr>
        <p:spPr>
          <a:xfrm>
            <a:off x="7100206" y="1298120"/>
            <a:ext cx="4256315" cy="519351"/>
          </a:xfrm>
          <a:prstGeom prst="flowChartConnector">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Slide Number Placeholder 6">
            <a:extLst>
              <a:ext uri="{FF2B5EF4-FFF2-40B4-BE49-F238E27FC236}">
                <a16:creationId xmlns:a16="http://schemas.microsoft.com/office/drawing/2014/main" id="{1FCCBE56-4789-D0EC-9283-D5049760FCDE}"/>
              </a:ext>
            </a:extLst>
          </p:cNvPr>
          <p:cNvSpPr>
            <a:spLocks noGrp="1"/>
          </p:cNvSpPr>
          <p:nvPr>
            <p:ph type="sldNum" sz="quarter" idx="12"/>
          </p:nvPr>
        </p:nvSpPr>
        <p:spPr>
          <a:xfrm>
            <a:off x="0" y="6310631"/>
            <a:ext cx="2743200" cy="365125"/>
          </a:xfrm>
        </p:spPr>
        <p:txBody>
          <a:bodyPr/>
          <a:lstStyle/>
          <a:p>
            <a:fld id="{2DEBF6B5-A8B6-5742-91AE-8DC29EBB8E42}" type="slidenum">
              <a:rPr lang="en-US" smtClean="0"/>
              <a:t>20</a:t>
            </a:fld>
            <a:endParaRPr lang="en-US"/>
          </a:p>
        </p:txBody>
      </p:sp>
    </p:spTree>
    <p:extLst>
      <p:ext uri="{BB962C8B-B14F-4D97-AF65-F5344CB8AC3E}">
        <p14:creationId xmlns:p14="http://schemas.microsoft.com/office/powerpoint/2010/main" val="3175960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0"/>
            <a:ext cx="10486053" cy="858416"/>
          </a:xfrm>
        </p:spPr>
        <p:txBody>
          <a:bodyPr>
            <a:normAutofit/>
          </a:bodyPr>
          <a:lstStyle/>
          <a:p>
            <a:r>
              <a:rPr lang="en-US" sz="3600" dirty="0">
                <a:latin typeface="Times New Roman" panose="02020603050405020304" pitchFamily="18" charset="0"/>
                <a:cs typeface="Times New Roman" panose="02020603050405020304" pitchFamily="18" charset="0"/>
              </a:rPr>
              <a:t>Example for Bernoulli Naïve Bayes :- </a:t>
            </a:r>
            <a:endParaRPr lang="en-IN" sz="3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0" y="6347020"/>
            <a:ext cx="2743200" cy="365125"/>
          </a:xfrm>
        </p:spPr>
        <p:txBody>
          <a:bodyPr/>
          <a:lstStyle/>
          <a:p>
            <a:fld id="{2DEBF6B5-A8B6-5742-91AE-8DC29EBB8E42}" type="slidenum">
              <a:rPr lang="en-US" smtClean="0"/>
              <a:t>21</a:t>
            </a:fld>
            <a:endParaRPr lang="en-US"/>
          </a:p>
        </p:txBody>
      </p:sp>
      <p:sp>
        <p:nvSpPr>
          <p:cNvPr id="5" name="TextBox 4"/>
          <p:cNvSpPr txBox="1"/>
          <p:nvPr/>
        </p:nvSpPr>
        <p:spPr>
          <a:xfrm>
            <a:off x="436983" y="671804"/>
            <a:ext cx="10916816" cy="550920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Below dataset, we are trying to predict whether a person has a disease or not based on their age, gender, and fever. Here, ‘Disease’ is the target, and the rest are the features.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Figure: Diagnosis of fever and Disease [5]</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Firstly, we calculate the class probability, probability of disease or not.</a:t>
            </a:r>
          </a:p>
          <a:p>
            <a:pPr lvl="1"/>
            <a:r>
              <a:rPr lang="en-IN" sz="1600" dirty="0">
                <a:latin typeface="Times New Roman" panose="02020603050405020304" pitchFamily="18" charset="0"/>
                <a:cs typeface="Times New Roman" panose="02020603050405020304" pitchFamily="18" charset="0"/>
              </a:rPr>
              <a:t>P(Disease = True) = ⅗</a:t>
            </a:r>
          </a:p>
          <a:p>
            <a:pPr lvl="1"/>
            <a:r>
              <a:rPr lang="en-IN" sz="1600" dirty="0">
                <a:latin typeface="Times New Roman" panose="02020603050405020304" pitchFamily="18" charset="0"/>
                <a:cs typeface="Times New Roman" panose="02020603050405020304" pitchFamily="18" charset="0"/>
              </a:rPr>
              <a:t>P(Disease = False) = ⅖</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Secondly, we calculate the individual probabilities for each feature. </a:t>
            </a:r>
          </a:p>
          <a:p>
            <a:pPr lvl="1"/>
            <a:r>
              <a:rPr lang="en-IN" sz="1600" dirty="0">
                <a:latin typeface="Times New Roman" panose="02020603050405020304" pitchFamily="18" charset="0"/>
                <a:cs typeface="Times New Roman" panose="02020603050405020304" pitchFamily="18" charset="0"/>
              </a:rPr>
              <a:t>P(Adult= Yes | Disease = True) = ⅔</a:t>
            </a:r>
          </a:p>
          <a:p>
            <a:pPr lvl="1"/>
            <a:r>
              <a:rPr lang="en-IN" sz="1600" dirty="0">
                <a:latin typeface="Times New Roman" panose="02020603050405020304" pitchFamily="18" charset="0"/>
                <a:cs typeface="Times New Roman" panose="02020603050405020304" pitchFamily="18" charset="0"/>
              </a:rPr>
              <a:t>P(Gender= Male | Disease = True) = ⅔</a:t>
            </a:r>
          </a:p>
          <a:p>
            <a:pPr lvl="1"/>
            <a:r>
              <a:rPr lang="en-IN" sz="1600" dirty="0">
                <a:latin typeface="Times New Roman" panose="02020603050405020304" pitchFamily="18" charset="0"/>
                <a:cs typeface="Times New Roman" panose="02020603050405020304" pitchFamily="18" charset="0"/>
              </a:rPr>
              <a:t>P(Fever= Yes | Disease = True) = ⅔</a:t>
            </a:r>
          </a:p>
          <a:p>
            <a:pPr lvl="1"/>
            <a:endParaRPr lang="en-IN" sz="1600" dirty="0">
              <a:latin typeface="Times New Roman" panose="02020603050405020304" pitchFamily="18" charset="0"/>
              <a:cs typeface="Times New Roman" panose="02020603050405020304" pitchFamily="18" charset="0"/>
            </a:endParaRPr>
          </a:p>
          <a:p>
            <a:pPr lvl="1"/>
            <a:r>
              <a:rPr lang="en-IN" sz="1600" dirty="0">
                <a:latin typeface="Times New Roman" panose="02020603050405020304" pitchFamily="18" charset="0"/>
                <a:cs typeface="Times New Roman" panose="02020603050405020304" pitchFamily="18" charset="0"/>
              </a:rPr>
              <a:t>P(Adult= Yes | Disease = False) = ½</a:t>
            </a:r>
          </a:p>
          <a:p>
            <a:pPr lvl="1"/>
            <a:r>
              <a:rPr lang="en-IN" sz="1600" dirty="0">
                <a:latin typeface="Times New Roman" panose="02020603050405020304" pitchFamily="18" charset="0"/>
                <a:cs typeface="Times New Roman" panose="02020603050405020304" pitchFamily="18" charset="0"/>
              </a:rPr>
              <a:t>P(Gender= Male | Disease = False) = ½</a:t>
            </a:r>
          </a:p>
          <a:p>
            <a:pPr lvl="1"/>
            <a:r>
              <a:rPr lang="en-IN" sz="1600" dirty="0">
                <a:latin typeface="Times New Roman" panose="02020603050405020304" pitchFamily="18" charset="0"/>
                <a:cs typeface="Times New Roman" panose="02020603050405020304" pitchFamily="18" charset="0"/>
              </a:rPr>
              <a:t>P(Fever = Yes | Disease = False) = ½</a:t>
            </a:r>
          </a:p>
        </p:txBody>
      </p:sp>
      <p:pic>
        <p:nvPicPr>
          <p:cNvPr id="6" name="Picture 5"/>
          <p:cNvPicPr>
            <a:picLocks noChangeAspect="1"/>
          </p:cNvPicPr>
          <p:nvPr/>
        </p:nvPicPr>
        <p:blipFill>
          <a:blip r:embed="rId2"/>
          <a:stretch>
            <a:fillRect/>
          </a:stretch>
        </p:blipFill>
        <p:spPr>
          <a:xfrm>
            <a:off x="740228" y="1264568"/>
            <a:ext cx="5605880" cy="1896972"/>
          </a:xfrm>
          <a:prstGeom prst="rect">
            <a:avLst/>
          </a:prstGeom>
        </p:spPr>
      </p:pic>
      <p:sp>
        <p:nvSpPr>
          <p:cNvPr id="7" name="TextBox 6"/>
          <p:cNvSpPr txBox="1"/>
          <p:nvPr/>
        </p:nvSpPr>
        <p:spPr>
          <a:xfrm>
            <a:off x="6587149" y="1427583"/>
            <a:ext cx="452560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All values are binary. </a:t>
            </a:r>
            <a:r>
              <a:rPr lang="en-US" sz="1600" dirty="0">
                <a:latin typeface="Times New Roman" panose="02020603050405020304" pitchFamily="18" charset="0"/>
                <a:cs typeface="Times New Roman" panose="02020603050405020304" pitchFamily="18" charset="0"/>
              </a:rPr>
              <a:t>We wish to classify an instance ‘X’ where Adult=’Yes’, Gender= ‘Male’, and Fever=’Yes’.</a:t>
            </a:r>
            <a:endParaRPr lang="en-IN" sz="1600" dirty="0"/>
          </a:p>
        </p:txBody>
      </p:sp>
    </p:spTree>
    <p:extLst>
      <p:ext uri="{BB962C8B-B14F-4D97-AF65-F5344CB8AC3E}">
        <p14:creationId xmlns:p14="http://schemas.microsoft.com/office/powerpoint/2010/main" val="944520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1628" y="379380"/>
            <a:ext cx="11226282" cy="5769494"/>
          </a:xfrm>
        </p:spPr>
        <p:txBody>
          <a:bodyPr>
            <a:normAutofit/>
          </a:bodyPr>
          <a:lstStyle/>
          <a:p>
            <a:pPr marL="285750" indent="-285750"/>
            <a:r>
              <a:rPr lang="en-IN" sz="1700" dirty="0">
                <a:latin typeface="Times New Roman" panose="02020603050405020304" pitchFamily="18" charset="0"/>
                <a:cs typeface="Times New Roman" panose="02020603050405020304" pitchFamily="18" charset="0"/>
              </a:rPr>
              <a:t>Now, we need to find out two probabilities:-</a:t>
            </a:r>
          </a:p>
          <a:p>
            <a:pPr marL="457189" lvl="1" indent="0">
              <a:buNone/>
            </a:pPr>
            <a:r>
              <a:rPr lang="en-IN" sz="1700" dirty="0">
                <a:latin typeface="Times New Roman" panose="02020603050405020304" pitchFamily="18" charset="0"/>
                <a:cs typeface="Times New Roman" panose="02020603050405020304" pitchFamily="18" charset="0"/>
              </a:rPr>
              <a:t>(</a:t>
            </a:r>
            <a:r>
              <a:rPr lang="en-IN" sz="1700" dirty="0" err="1">
                <a:latin typeface="Times New Roman" panose="02020603050405020304" pitchFamily="18" charset="0"/>
                <a:cs typeface="Times New Roman" panose="02020603050405020304" pitchFamily="18" charset="0"/>
              </a:rPr>
              <a:t>i</a:t>
            </a:r>
            <a:r>
              <a:rPr lang="en-IN" sz="1700" dirty="0">
                <a:latin typeface="Times New Roman" panose="02020603050405020304" pitchFamily="18" charset="0"/>
                <a:cs typeface="Times New Roman" panose="02020603050405020304" pitchFamily="18" charset="0"/>
              </a:rPr>
              <a:t>) P(Disease= True | X) = (P(X | Disease= True) * P(Disease=True))/ P(X) </a:t>
            </a:r>
          </a:p>
          <a:p>
            <a:pPr marL="457189" lvl="1" indent="0">
              <a:buNone/>
            </a:pPr>
            <a:r>
              <a:rPr lang="en-IN" sz="1700" dirty="0">
                <a:latin typeface="Times New Roman" panose="02020603050405020304" pitchFamily="18" charset="0"/>
                <a:cs typeface="Times New Roman" panose="02020603050405020304" pitchFamily="18" charset="0"/>
              </a:rPr>
              <a:t>(ii) P( Disease = False | X) = (P(X | Disease = False) * P(Disease= False) )/P(X)</a:t>
            </a:r>
          </a:p>
          <a:p>
            <a:endParaRPr lang="en-IN" sz="1700" dirty="0">
              <a:latin typeface="Times New Roman" panose="02020603050405020304" pitchFamily="18" charset="0"/>
              <a:cs typeface="Times New Roman" panose="02020603050405020304" pitchFamily="18" charset="0"/>
            </a:endParaRPr>
          </a:p>
          <a:p>
            <a:pPr marL="457189" lvl="1" indent="0">
              <a:buNone/>
            </a:pPr>
            <a:r>
              <a:rPr lang="en-IN" sz="1700" dirty="0">
                <a:latin typeface="Times New Roman" panose="02020603050405020304" pitchFamily="18" charset="0"/>
                <a:cs typeface="Times New Roman" panose="02020603050405020304" pitchFamily="18" charset="0"/>
              </a:rPr>
              <a:t>P(Disease = True | X) = (( ⅔ *⅔ * ⅔ ) * (⅗))/P(X) = (8/27 * ⅗) / P(X)  = 0.17/P(X) </a:t>
            </a:r>
          </a:p>
          <a:p>
            <a:pPr marL="457189" lvl="1" indent="0">
              <a:buNone/>
            </a:pPr>
            <a:r>
              <a:rPr lang="en-IN" sz="1700" dirty="0">
                <a:latin typeface="Times New Roman" panose="02020603050405020304" pitchFamily="18" charset="0"/>
                <a:cs typeface="Times New Roman" panose="02020603050405020304" pitchFamily="18" charset="0"/>
              </a:rPr>
              <a:t>P(Disease = False | X) = [(½ * ½ * ½ ) * (⅖)] / P(X)  = [⅛ * ⅖] / P(X)  = 0.05/ P(X)</a:t>
            </a:r>
          </a:p>
          <a:p>
            <a:r>
              <a:rPr lang="en-IN" sz="1700" dirty="0">
                <a:latin typeface="Times New Roman" panose="02020603050405020304" pitchFamily="18" charset="0"/>
                <a:cs typeface="Times New Roman" panose="02020603050405020304" pitchFamily="18" charset="0"/>
              </a:rPr>
              <a:t>Now, we calculate estimator probability:-</a:t>
            </a:r>
          </a:p>
          <a:p>
            <a:pPr marL="457189" lvl="1" indent="0">
              <a:buNone/>
            </a:pPr>
            <a:r>
              <a:rPr lang="en-IN" sz="1700" dirty="0">
                <a:latin typeface="Times New Roman" panose="02020603050405020304" pitchFamily="18" charset="0"/>
                <a:cs typeface="Times New Roman" panose="02020603050405020304" pitchFamily="18" charset="0"/>
              </a:rPr>
              <a:t> P(X) = P(Adult= Yes) * P(Gender = Male ) * P(Fever = Yes)</a:t>
            </a:r>
          </a:p>
          <a:p>
            <a:pPr marL="457189" lvl="1" indent="0">
              <a:buNone/>
            </a:pPr>
            <a:r>
              <a:rPr lang="en-IN" sz="1700" dirty="0">
                <a:latin typeface="Times New Roman" panose="02020603050405020304" pitchFamily="18" charset="0"/>
                <a:cs typeface="Times New Roman" panose="02020603050405020304" pitchFamily="18" charset="0"/>
              </a:rPr>
              <a:t>          = ⅗ * ⅗ * ⅗ = 27/125 = 0.21</a:t>
            </a:r>
          </a:p>
          <a:p>
            <a:r>
              <a:rPr lang="en-IN" sz="1700" dirty="0">
                <a:latin typeface="Times New Roman" panose="02020603050405020304" pitchFamily="18" charset="0"/>
                <a:cs typeface="Times New Roman" panose="02020603050405020304" pitchFamily="18" charset="0"/>
              </a:rPr>
              <a:t>So we get finally,</a:t>
            </a:r>
          </a:p>
          <a:p>
            <a:pPr marL="457189" lvl="1" indent="0">
              <a:buNone/>
            </a:pPr>
            <a:r>
              <a:rPr lang="en-IN" sz="1700" dirty="0">
                <a:latin typeface="Times New Roman" panose="02020603050405020304" pitchFamily="18" charset="0"/>
                <a:cs typeface="Times New Roman" panose="02020603050405020304" pitchFamily="18" charset="0"/>
              </a:rPr>
              <a:t>P(Disease = True | X) = 0.17 / P(X) </a:t>
            </a:r>
          </a:p>
          <a:p>
            <a:pPr marL="457189" lvl="1" indent="0">
              <a:buNone/>
            </a:pPr>
            <a:r>
              <a:rPr lang="en-IN" sz="1700" dirty="0">
                <a:latin typeface="Times New Roman" panose="02020603050405020304" pitchFamily="18" charset="0"/>
                <a:cs typeface="Times New Roman" panose="02020603050405020304" pitchFamily="18" charset="0"/>
              </a:rPr>
              <a:t>		          = 0.17 / 0.21 </a:t>
            </a:r>
          </a:p>
          <a:p>
            <a:pPr marL="457189" lvl="1" indent="0">
              <a:buNone/>
            </a:pPr>
            <a:r>
              <a:rPr lang="en-IN" sz="1700" dirty="0">
                <a:latin typeface="Times New Roman" panose="02020603050405020304" pitchFamily="18" charset="0"/>
                <a:cs typeface="Times New Roman" panose="02020603050405020304" pitchFamily="18" charset="0"/>
              </a:rPr>
              <a:t>		          = 0.80 -------- (eq-1)</a:t>
            </a:r>
            <a:endParaRPr lang="en-IN" dirty="0"/>
          </a:p>
          <a:p>
            <a:r>
              <a:rPr lang="en-IN" sz="1700" dirty="0">
                <a:latin typeface="Times New Roman" panose="02020603050405020304" pitchFamily="18" charset="0"/>
                <a:cs typeface="Times New Roman" panose="02020603050405020304" pitchFamily="18" charset="0"/>
              </a:rPr>
              <a:t>P(Disease = False | X) = 0.05 / P(X) </a:t>
            </a:r>
          </a:p>
          <a:p>
            <a:pPr marL="0" indent="0">
              <a:buNone/>
            </a:pPr>
            <a:r>
              <a:rPr lang="en-IN" sz="1700" dirty="0">
                <a:latin typeface="Times New Roman" panose="02020603050405020304" pitchFamily="18" charset="0"/>
                <a:cs typeface="Times New Roman" panose="02020603050405020304" pitchFamily="18" charset="0"/>
              </a:rPr>
              <a:t>		       = 0.05 / 0.21</a:t>
            </a:r>
          </a:p>
          <a:p>
            <a:pPr marL="0" indent="0">
              <a:buNone/>
            </a:pPr>
            <a:r>
              <a:rPr lang="en-IN" sz="1700" dirty="0">
                <a:latin typeface="Times New Roman" panose="02020603050405020304" pitchFamily="18" charset="0"/>
                <a:cs typeface="Times New Roman" panose="02020603050405020304" pitchFamily="18" charset="0"/>
              </a:rPr>
              <a:t>		       = 0.23  -------- (eq-2)</a:t>
            </a:r>
          </a:p>
          <a:p>
            <a:r>
              <a:rPr lang="en-US" sz="1700" dirty="0">
                <a:latin typeface="Times New Roman" panose="02020603050405020304" pitchFamily="18" charset="0"/>
                <a:cs typeface="Times New Roman" panose="02020603050405020304" pitchFamily="18" charset="0"/>
              </a:rPr>
              <a:t>Now, we notice that (1) &gt; (2), the result of instance ‘X’ is ‘True’, i.e., the person has the disease.</a:t>
            </a:r>
            <a:endParaRPr lang="en-IN" sz="17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12"/>
          </p:nvPr>
        </p:nvSpPr>
        <p:spPr>
          <a:xfrm>
            <a:off x="0" y="6337691"/>
            <a:ext cx="2743200" cy="365125"/>
          </a:xfrm>
        </p:spPr>
        <p:txBody>
          <a:bodyPr/>
          <a:lstStyle/>
          <a:p>
            <a:fld id="{2DEBF6B5-A8B6-5742-91AE-8DC29EBB8E42}" type="slidenum">
              <a:rPr lang="en-US" smtClean="0"/>
              <a:t>22</a:t>
            </a:fld>
            <a:endParaRPr lang="en-US"/>
          </a:p>
        </p:txBody>
      </p:sp>
    </p:spTree>
    <p:extLst>
      <p:ext uri="{BB962C8B-B14F-4D97-AF65-F5344CB8AC3E}">
        <p14:creationId xmlns:p14="http://schemas.microsoft.com/office/powerpoint/2010/main" val="1297437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2BA0-8ED0-8527-1140-BB9D3AA65E5E}"/>
              </a:ext>
            </a:extLst>
          </p:cNvPr>
          <p:cNvSpPr>
            <a:spLocks noGrp="1"/>
          </p:cNvSpPr>
          <p:nvPr>
            <p:ph type="title"/>
          </p:nvPr>
        </p:nvSpPr>
        <p:spPr>
          <a:xfrm>
            <a:off x="838200" y="149465"/>
            <a:ext cx="10515600" cy="669956"/>
          </a:xfrm>
        </p:spPr>
        <p:txBody>
          <a:bodyPr>
            <a:normAutofit/>
          </a:bodyPr>
          <a:lstStyle/>
          <a:p>
            <a:r>
              <a:rPr lang="en-US" sz="3600" dirty="0">
                <a:latin typeface="Times New Roman"/>
                <a:ea typeface="Calibri Light"/>
                <a:cs typeface="Calibri Light"/>
              </a:rPr>
              <a:t>How Naïve Bayes algorithm works (Example)</a:t>
            </a:r>
            <a:endParaRPr lang="en-US" sz="3600" dirty="0">
              <a:latin typeface="Times New Roman"/>
            </a:endParaRPr>
          </a:p>
        </p:txBody>
      </p:sp>
      <p:pic>
        <p:nvPicPr>
          <p:cNvPr id="6" name="Content Placeholder 5" descr="A grid of words&#10;&#10;Description automatically generated">
            <a:extLst>
              <a:ext uri="{FF2B5EF4-FFF2-40B4-BE49-F238E27FC236}">
                <a16:creationId xmlns:a16="http://schemas.microsoft.com/office/drawing/2014/main" id="{8236BA4D-E12B-42DB-DED3-EF8FF4461FE3}"/>
              </a:ext>
            </a:extLst>
          </p:cNvPr>
          <p:cNvPicPr>
            <a:picLocks noGrp="1" noChangeAspect="1"/>
          </p:cNvPicPr>
          <p:nvPr>
            <p:ph idx="1"/>
          </p:nvPr>
        </p:nvPicPr>
        <p:blipFill>
          <a:blip r:embed="rId2"/>
          <a:stretch>
            <a:fillRect/>
          </a:stretch>
        </p:blipFill>
        <p:spPr>
          <a:xfrm>
            <a:off x="3418902" y="1649599"/>
            <a:ext cx="3305951" cy="4057291"/>
          </a:xfrm>
        </p:spPr>
      </p:pic>
      <p:sp>
        <p:nvSpPr>
          <p:cNvPr id="7" name="TextBox 6">
            <a:extLst>
              <a:ext uri="{FF2B5EF4-FFF2-40B4-BE49-F238E27FC236}">
                <a16:creationId xmlns:a16="http://schemas.microsoft.com/office/drawing/2014/main" id="{C5BAB34F-28AB-FF59-5D53-998A789BE20D}"/>
              </a:ext>
            </a:extLst>
          </p:cNvPr>
          <p:cNvSpPr txBox="1"/>
          <p:nvPr/>
        </p:nvSpPr>
        <p:spPr>
          <a:xfrm>
            <a:off x="837480" y="818211"/>
            <a:ext cx="108691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latin typeface="Times New Roman"/>
                <a:ea typeface="Calibri" panose="020F0502020204030204"/>
                <a:cs typeface="Calibri" panose="020F0502020204030204"/>
              </a:rPr>
              <a:t>We are training dataset of weather and corresponding target variable 'Play'.</a:t>
            </a:r>
          </a:p>
          <a:p>
            <a:pPr marL="285750" indent="-285750">
              <a:buFont typeface="Arial"/>
              <a:buChar char="•"/>
            </a:pPr>
            <a:r>
              <a:rPr lang="en-US" sz="2400" dirty="0">
                <a:latin typeface="Times New Roman"/>
                <a:ea typeface="Calibri" panose="020F0502020204030204"/>
                <a:cs typeface="Calibri" panose="020F0502020204030204"/>
              </a:rPr>
              <a:t>Now, we need to classify whether players will play the cricket match or not based on weather condition.</a:t>
            </a:r>
          </a:p>
        </p:txBody>
      </p:sp>
      <p:sp>
        <p:nvSpPr>
          <p:cNvPr id="8" name="Slide Number Placeholder 7">
            <a:extLst>
              <a:ext uri="{FF2B5EF4-FFF2-40B4-BE49-F238E27FC236}">
                <a16:creationId xmlns:a16="http://schemas.microsoft.com/office/drawing/2014/main" id="{4CCE4A94-B01C-F1C8-7206-3381A90FAD5B}"/>
              </a:ext>
            </a:extLst>
          </p:cNvPr>
          <p:cNvSpPr>
            <a:spLocks noGrp="1"/>
          </p:cNvSpPr>
          <p:nvPr>
            <p:ph type="sldNum" sz="quarter" idx="12"/>
          </p:nvPr>
        </p:nvSpPr>
        <p:spPr>
          <a:xfrm>
            <a:off x="0" y="6264911"/>
            <a:ext cx="2743200" cy="365125"/>
          </a:xfrm>
        </p:spPr>
        <p:txBody>
          <a:bodyPr/>
          <a:lstStyle/>
          <a:p>
            <a:fld id="{2DEBF6B5-A8B6-5742-91AE-8DC29EBB8E42}" type="slidenum">
              <a:rPr lang="en-US" smtClean="0"/>
              <a:t>23</a:t>
            </a:fld>
            <a:endParaRPr lang="en-US"/>
          </a:p>
        </p:txBody>
      </p:sp>
      <p:sp>
        <p:nvSpPr>
          <p:cNvPr id="9" name="TextBox 8"/>
          <p:cNvSpPr txBox="1"/>
          <p:nvPr/>
        </p:nvSpPr>
        <p:spPr>
          <a:xfrm>
            <a:off x="2333002" y="5774112"/>
            <a:ext cx="6546078" cy="369332"/>
          </a:xfrm>
          <a:prstGeom prst="rect">
            <a:avLst/>
          </a:prstGeom>
          <a:noFill/>
        </p:spPr>
        <p:txBody>
          <a:bodyPr wrap="square" rtlCol="0">
            <a:spAutoFit/>
          </a:bodyPr>
          <a:lstStyle/>
          <a:p>
            <a:r>
              <a:rPr lang="en-US" dirty="0"/>
              <a:t>Figure: play condition </a:t>
            </a:r>
            <a:r>
              <a:rPr lang="en-US" dirty="0">
                <a:latin typeface="Times New Roman"/>
                <a:ea typeface="Calibri" panose="020F0502020204030204"/>
                <a:cs typeface="Calibri" panose="020F0502020204030204"/>
              </a:rPr>
              <a:t>based on weather.</a:t>
            </a:r>
            <a:r>
              <a:rPr lang="en-US" dirty="0"/>
              <a:t> [6]</a:t>
            </a:r>
            <a:endParaRPr lang="en-IN" dirty="0"/>
          </a:p>
        </p:txBody>
      </p:sp>
    </p:spTree>
    <p:extLst>
      <p:ext uri="{BB962C8B-B14F-4D97-AF65-F5344CB8AC3E}">
        <p14:creationId xmlns:p14="http://schemas.microsoft.com/office/powerpoint/2010/main" val="2872152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1AB8CBA-EE01-3B07-97E1-F93AA3357DE5}"/>
              </a:ext>
            </a:extLst>
          </p:cNvPr>
          <p:cNvSpPr txBox="1"/>
          <p:nvPr/>
        </p:nvSpPr>
        <p:spPr>
          <a:xfrm>
            <a:off x="508843" y="552298"/>
            <a:ext cx="11430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400" dirty="0">
                <a:latin typeface="Times New Roman"/>
                <a:ea typeface="Calibri" panose="020F0502020204030204"/>
                <a:cs typeface="Calibri" panose="020F0502020204030204"/>
              </a:rPr>
              <a:t>Convert the dataset into a frequency table.</a:t>
            </a:r>
          </a:p>
        </p:txBody>
      </p:sp>
      <p:sp>
        <p:nvSpPr>
          <p:cNvPr id="7" name="Slide Number Placeholder 6">
            <a:extLst>
              <a:ext uri="{FF2B5EF4-FFF2-40B4-BE49-F238E27FC236}">
                <a16:creationId xmlns:a16="http://schemas.microsoft.com/office/drawing/2014/main" id="{F4238169-468D-B14B-214F-7650C507F239}"/>
              </a:ext>
            </a:extLst>
          </p:cNvPr>
          <p:cNvSpPr>
            <a:spLocks noGrp="1"/>
          </p:cNvSpPr>
          <p:nvPr>
            <p:ph type="sldNum" sz="quarter" idx="12"/>
          </p:nvPr>
        </p:nvSpPr>
        <p:spPr>
          <a:xfrm>
            <a:off x="0" y="6234431"/>
            <a:ext cx="2743200" cy="365125"/>
          </a:xfrm>
        </p:spPr>
        <p:txBody>
          <a:bodyPr/>
          <a:lstStyle/>
          <a:p>
            <a:fld id="{2DEBF6B5-A8B6-5742-91AE-8DC29EBB8E42}" type="slidenum">
              <a:rPr lang="en-US" smtClean="0"/>
              <a:t>24</a:t>
            </a:fld>
            <a:endParaRPr lang="en-US" dirty="0"/>
          </a:p>
        </p:txBody>
      </p:sp>
      <p:pic>
        <p:nvPicPr>
          <p:cNvPr id="3" name="Picture 2"/>
          <p:cNvPicPr>
            <a:picLocks noChangeAspect="1"/>
          </p:cNvPicPr>
          <p:nvPr/>
        </p:nvPicPr>
        <p:blipFill>
          <a:blip r:embed="rId2"/>
          <a:stretch>
            <a:fillRect/>
          </a:stretch>
        </p:blipFill>
        <p:spPr>
          <a:xfrm>
            <a:off x="3284374" y="1408939"/>
            <a:ext cx="4833258" cy="3305581"/>
          </a:xfrm>
          <a:prstGeom prst="rect">
            <a:avLst/>
          </a:prstGeom>
        </p:spPr>
      </p:pic>
      <p:sp>
        <p:nvSpPr>
          <p:cNvPr id="8" name="TextBox 7"/>
          <p:cNvSpPr txBox="1"/>
          <p:nvPr/>
        </p:nvSpPr>
        <p:spPr>
          <a:xfrm>
            <a:off x="2991028" y="4719386"/>
            <a:ext cx="5033473" cy="369332"/>
          </a:xfrm>
          <a:prstGeom prst="rect">
            <a:avLst/>
          </a:prstGeom>
          <a:noFill/>
        </p:spPr>
        <p:txBody>
          <a:bodyPr wrap="square" rtlCol="0">
            <a:spAutoFit/>
          </a:bodyPr>
          <a:lstStyle/>
          <a:p>
            <a:r>
              <a:rPr lang="en-US" dirty="0"/>
              <a:t>Figure: play condition </a:t>
            </a:r>
            <a:r>
              <a:rPr lang="en-US" dirty="0">
                <a:latin typeface="Times New Roman"/>
                <a:ea typeface="Calibri" panose="020F0502020204030204"/>
                <a:cs typeface="Calibri" panose="020F0502020204030204"/>
              </a:rPr>
              <a:t>based on weather.</a:t>
            </a:r>
            <a:r>
              <a:rPr lang="en-US" dirty="0"/>
              <a:t> (6)</a:t>
            </a:r>
            <a:endParaRPr lang="en-IN" dirty="0"/>
          </a:p>
        </p:txBody>
      </p:sp>
    </p:spTree>
    <p:extLst>
      <p:ext uri="{BB962C8B-B14F-4D97-AF65-F5344CB8AC3E}">
        <p14:creationId xmlns:p14="http://schemas.microsoft.com/office/powerpoint/2010/main" val="1184484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37353-AEDF-2077-337A-237A8AD6B69C}"/>
              </a:ext>
            </a:extLst>
          </p:cNvPr>
          <p:cNvSpPr>
            <a:spLocks noGrp="1"/>
          </p:cNvSpPr>
          <p:nvPr>
            <p:ph idx="1"/>
          </p:nvPr>
        </p:nvSpPr>
        <p:spPr>
          <a:xfrm>
            <a:off x="735563" y="597923"/>
            <a:ext cx="10515600" cy="5940990"/>
          </a:xfrm>
        </p:spPr>
        <p:txBody>
          <a:bodyPr/>
          <a:lstStyle/>
          <a:p>
            <a:pPr marL="514350" indent="-514350">
              <a:buFont typeface="+mj-lt"/>
              <a:buAutoNum type="arabicPeriod" startAt="2"/>
            </a:pPr>
            <a:r>
              <a:rPr lang="en-US" sz="2400" dirty="0">
                <a:latin typeface="Times New Roman"/>
                <a:ea typeface="Calibri" panose="020F0502020204030204"/>
                <a:cs typeface="Calibri" panose="020F0502020204030204"/>
              </a:rPr>
              <a:t>Create likelihood table by finding the probabilities like Overcast probability = 0.29 and probability of playing is 0.64.</a:t>
            </a:r>
          </a:p>
          <a:p>
            <a:pPr marL="514350" indent="-514350">
              <a:buFont typeface="+mj-lt"/>
              <a:buAutoNum type="arabicPeriod" startAt="2"/>
            </a:pPr>
            <a:r>
              <a:rPr lang="en-US" sz="2400" dirty="0">
                <a:latin typeface="Times New Roman"/>
                <a:ea typeface="Calibri" panose="020F0502020204030204"/>
                <a:cs typeface="Calibri" panose="020F0502020204030204"/>
              </a:rPr>
              <a:t>Now, use the Naïve Bayesian equation to calculate the posterior probability for each class. The class with the highest posterior probability is the outcome of prediction</a:t>
            </a:r>
            <a:r>
              <a:rPr lang="en-US" sz="2400" dirty="0">
                <a:ea typeface="Calibri" panose="020F0502020204030204"/>
                <a:cs typeface="Calibri" panose="020F0502020204030204"/>
              </a:rPr>
              <a:t>.</a:t>
            </a:r>
          </a:p>
          <a:p>
            <a:pPr marL="0" indent="0">
              <a:buNone/>
            </a:pPr>
            <a:endParaRPr lang="en-CA" dirty="0"/>
          </a:p>
        </p:txBody>
      </p:sp>
      <p:sp>
        <p:nvSpPr>
          <p:cNvPr id="4" name="Slide Number Placeholder 3">
            <a:extLst>
              <a:ext uri="{FF2B5EF4-FFF2-40B4-BE49-F238E27FC236}">
                <a16:creationId xmlns:a16="http://schemas.microsoft.com/office/drawing/2014/main" id="{9D731F5E-9FBC-B132-3319-9BC696E33BF7}"/>
              </a:ext>
            </a:extLst>
          </p:cNvPr>
          <p:cNvSpPr>
            <a:spLocks noGrp="1"/>
          </p:cNvSpPr>
          <p:nvPr>
            <p:ph type="sldNum" sz="quarter" idx="12"/>
          </p:nvPr>
        </p:nvSpPr>
        <p:spPr/>
        <p:txBody>
          <a:bodyPr/>
          <a:lstStyle/>
          <a:p>
            <a:fld id="{2DEBF6B5-A8B6-5742-91AE-8DC29EBB8E42}" type="slidenum">
              <a:rPr lang="en-US" smtClean="0"/>
              <a:t>25</a:t>
            </a:fld>
            <a:endParaRPr lang="en-US"/>
          </a:p>
        </p:txBody>
      </p:sp>
      <p:pic>
        <p:nvPicPr>
          <p:cNvPr id="2" name="Picture 1"/>
          <p:cNvPicPr>
            <a:picLocks noChangeAspect="1"/>
          </p:cNvPicPr>
          <p:nvPr/>
        </p:nvPicPr>
        <p:blipFill>
          <a:blip r:embed="rId2"/>
          <a:stretch>
            <a:fillRect/>
          </a:stretch>
        </p:blipFill>
        <p:spPr>
          <a:xfrm>
            <a:off x="3470987" y="2216870"/>
            <a:ext cx="4310742" cy="3291838"/>
          </a:xfrm>
          <a:prstGeom prst="rect">
            <a:avLst/>
          </a:prstGeom>
        </p:spPr>
      </p:pic>
      <p:sp>
        <p:nvSpPr>
          <p:cNvPr id="6" name="TextBox 5"/>
          <p:cNvSpPr txBox="1"/>
          <p:nvPr/>
        </p:nvSpPr>
        <p:spPr>
          <a:xfrm>
            <a:off x="3298677" y="4389032"/>
            <a:ext cx="4410493" cy="369332"/>
          </a:xfrm>
          <a:prstGeom prst="rect">
            <a:avLst/>
          </a:prstGeom>
          <a:noFill/>
        </p:spPr>
        <p:txBody>
          <a:bodyPr wrap="square" rtlCol="0">
            <a:spAutoFit/>
          </a:bodyPr>
          <a:lstStyle/>
          <a:p>
            <a:r>
              <a:rPr lang="en-US" dirty="0"/>
              <a:t>Figure: play condition </a:t>
            </a:r>
            <a:r>
              <a:rPr lang="en-US" dirty="0">
                <a:latin typeface="Times New Roman"/>
                <a:ea typeface="Calibri" panose="020F0502020204030204"/>
                <a:cs typeface="Calibri" panose="020F0502020204030204"/>
              </a:rPr>
              <a:t>based on weather.</a:t>
            </a:r>
            <a:r>
              <a:rPr lang="en-US" dirty="0"/>
              <a:t>[6]</a:t>
            </a:r>
            <a:endParaRPr lang="en-IN" dirty="0"/>
          </a:p>
        </p:txBody>
      </p:sp>
    </p:spTree>
    <p:extLst>
      <p:ext uri="{BB962C8B-B14F-4D97-AF65-F5344CB8AC3E}">
        <p14:creationId xmlns:p14="http://schemas.microsoft.com/office/powerpoint/2010/main" val="3512671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67C00-84A0-48BB-E860-FC1A0A4EAD1A}"/>
              </a:ext>
            </a:extLst>
          </p:cNvPr>
          <p:cNvSpPr>
            <a:spLocks noGrp="1"/>
          </p:cNvSpPr>
          <p:nvPr>
            <p:ph idx="1"/>
          </p:nvPr>
        </p:nvSpPr>
        <p:spPr>
          <a:xfrm>
            <a:off x="550653" y="994428"/>
            <a:ext cx="11090694" cy="3253107"/>
          </a:xfrm>
        </p:spPr>
        <p:txBody>
          <a:bodyPr vert="horz" lIns="91440" tIns="45720" rIns="91440" bIns="45720" rtlCol="0" anchor="t">
            <a:normAutofit/>
          </a:bodyPr>
          <a:lstStyle/>
          <a:p>
            <a:pPr marL="0" indent="0">
              <a:buNone/>
            </a:pPr>
            <a:r>
              <a:rPr lang="en-US" sz="3600" b="1" dirty="0">
                <a:latin typeface="Times New Roman"/>
                <a:ea typeface="Calibri"/>
                <a:cs typeface="Calibri"/>
              </a:rPr>
              <a:t>Problem: Players will play if weather is sunny. Is this statement correct?</a:t>
            </a:r>
            <a:endParaRPr lang="en-US" dirty="0"/>
          </a:p>
          <a:p>
            <a:pPr marL="0" indent="0">
              <a:buNone/>
            </a:pPr>
            <a:endParaRPr lang="en-US" sz="2400" dirty="0">
              <a:latin typeface="Times New Roman"/>
              <a:ea typeface="Calibri"/>
              <a:cs typeface="Calibri"/>
            </a:endParaRPr>
          </a:p>
          <a:p>
            <a:pPr marL="457189" lvl="1" indent="0">
              <a:buNone/>
            </a:pPr>
            <a:r>
              <a:rPr lang="en-US" sz="2000" dirty="0">
                <a:latin typeface="Times New Roman"/>
                <a:ea typeface="Calibri"/>
                <a:cs typeface="Calibri"/>
              </a:rPr>
              <a:t>P(Yes | Sunny) = P(Sunny | Yes)*P(Yes)/P(Sunny)</a:t>
            </a:r>
          </a:p>
          <a:p>
            <a:pPr marL="457189" lvl="1" indent="0">
              <a:buNone/>
            </a:pPr>
            <a:r>
              <a:rPr lang="en-US" sz="2000" dirty="0">
                <a:latin typeface="Times New Roman"/>
                <a:ea typeface="Calibri"/>
                <a:cs typeface="Calibri"/>
              </a:rPr>
              <a:t>Here we have,</a:t>
            </a:r>
          </a:p>
          <a:p>
            <a:pPr marL="457189" lvl="1" indent="0">
              <a:buNone/>
            </a:pPr>
            <a:r>
              <a:rPr lang="en-US" sz="2000" dirty="0">
                <a:latin typeface="Times New Roman"/>
                <a:ea typeface="Calibri"/>
                <a:cs typeface="Calibri"/>
              </a:rPr>
              <a:t>      P(Sunny | Yes) = 3/9 = 0.33,   P(Sunny) = 5/14 = 0.36,</a:t>
            </a:r>
          </a:p>
          <a:p>
            <a:pPr marL="457189" lvl="1" indent="0">
              <a:buNone/>
            </a:pPr>
            <a:r>
              <a:rPr lang="en-US" sz="2000" dirty="0">
                <a:latin typeface="Times New Roman"/>
                <a:ea typeface="Calibri"/>
                <a:cs typeface="Calibri"/>
              </a:rPr>
              <a:t>      P(Yes) = 9/14 = 0.64</a:t>
            </a:r>
          </a:p>
          <a:p>
            <a:pPr marL="457189" lvl="1" indent="0">
              <a:buNone/>
            </a:pPr>
            <a:r>
              <a:rPr lang="en-US" sz="2000" dirty="0">
                <a:latin typeface="Times New Roman"/>
                <a:ea typeface="Calibri"/>
                <a:cs typeface="Calibri"/>
              </a:rPr>
              <a:t>Now, P(Yes | Sunny) = 0.33 * 0.64 / 0.36 = 0.60, (high probability)</a:t>
            </a:r>
          </a:p>
        </p:txBody>
      </p:sp>
      <p:sp>
        <p:nvSpPr>
          <p:cNvPr id="7" name="Slide Number Placeholder 6">
            <a:extLst>
              <a:ext uri="{FF2B5EF4-FFF2-40B4-BE49-F238E27FC236}">
                <a16:creationId xmlns:a16="http://schemas.microsoft.com/office/drawing/2014/main" id="{05A12EF8-5A7E-E1D3-644F-872CE6A9EE17}"/>
              </a:ext>
            </a:extLst>
          </p:cNvPr>
          <p:cNvSpPr>
            <a:spLocks noGrp="1"/>
          </p:cNvSpPr>
          <p:nvPr>
            <p:ph type="sldNum" sz="quarter" idx="12"/>
          </p:nvPr>
        </p:nvSpPr>
        <p:spPr>
          <a:xfrm>
            <a:off x="0" y="6249671"/>
            <a:ext cx="2743200" cy="365125"/>
          </a:xfrm>
        </p:spPr>
        <p:txBody>
          <a:bodyPr/>
          <a:lstStyle/>
          <a:p>
            <a:fld id="{2DEBF6B5-A8B6-5742-91AE-8DC29EBB8E42}" type="slidenum">
              <a:rPr lang="en-US" smtClean="0"/>
              <a:t>26</a:t>
            </a:fld>
            <a:endParaRPr lang="en-US"/>
          </a:p>
        </p:txBody>
      </p:sp>
    </p:spTree>
    <p:extLst>
      <p:ext uri="{BB962C8B-B14F-4D97-AF65-F5344CB8AC3E}">
        <p14:creationId xmlns:p14="http://schemas.microsoft.com/office/powerpoint/2010/main" val="983672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67C00-84A0-48BB-E860-FC1A0A4EAD1A}"/>
              </a:ext>
            </a:extLst>
          </p:cNvPr>
          <p:cNvSpPr>
            <a:spLocks noGrp="1"/>
          </p:cNvSpPr>
          <p:nvPr>
            <p:ph idx="1"/>
          </p:nvPr>
        </p:nvSpPr>
        <p:spPr>
          <a:xfrm>
            <a:off x="503853" y="1200805"/>
            <a:ext cx="11129305" cy="4182958"/>
          </a:xfrm>
        </p:spPr>
        <p:txBody>
          <a:bodyPr vert="horz" lIns="91440" tIns="45720" rIns="91440" bIns="45720" rtlCol="0" anchor="t">
            <a:normAutofit/>
          </a:bodyPr>
          <a:lstStyle/>
          <a:p>
            <a:pPr marL="0" indent="0">
              <a:lnSpc>
                <a:spcPct val="100000"/>
              </a:lnSpc>
              <a:buNone/>
            </a:pPr>
            <a:r>
              <a:rPr lang="en-US" sz="3600" b="1" dirty="0">
                <a:latin typeface="Times New Roman"/>
                <a:ea typeface="Calibri"/>
                <a:cs typeface="Calibri"/>
              </a:rPr>
              <a:t>Problem: Players will play if weather is sunny. Is this statement correct?</a:t>
            </a:r>
          </a:p>
          <a:p>
            <a:pPr marL="0" indent="0">
              <a:buNone/>
            </a:pPr>
            <a:endParaRPr lang="en-US" sz="2400" dirty="0">
              <a:latin typeface="Times New Roman"/>
              <a:ea typeface="Calibri"/>
              <a:cs typeface="Calibri"/>
            </a:endParaRPr>
          </a:p>
          <a:p>
            <a:pPr marL="457189" lvl="1" indent="0">
              <a:buNone/>
            </a:pPr>
            <a:r>
              <a:rPr lang="en-US" sz="2000" dirty="0">
                <a:latin typeface="Times New Roman"/>
                <a:ea typeface="Calibri"/>
                <a:cs typeface="Calibri"/>
              </a:rPr>
              <a:t>P(No | Sunny) = P(Sunny | No)*P(No)/P(Sunny)</a:t>
            </a:r>
          </a:p>
          <a:p>
            <a:pPr marL="457189" lvl="1" indent="0">
              <a:buNone/>
            </a:pPr>
            <a:r>
              <a:rPr lang="en-US" sz="2000" dirty="0">
                <a:latin typeface="Times New Roman"/>
                <a:ea typeface="Calibri"/>
                <a:cs typeface="Calibri"/>
              </a:rPr>
              <a:t>Here we have,</a:t>
            </a:r>
          </a:p>
          <a:p>
            <a:pPr marL="457189" lvl="1" indent="0">
              <a:buNone/>
            </a:pPr>
            <a:r>
              <a:rPr lang="en-US" sz="2000" dirty="0">
                <a:latin typeface="Times New Roman"/>
                <a:ea typeface="Calibri"/>
                <a:cs typeface="Calibri"/>
              </a:rPr>
              <a:t>      P(Sunny | No) = 2/5 = 0.4,   P(Sunny) = 5/14 = 0.36,</a:t>
            </a:r>
          </a:p>
          <a:p>
            <a:pPr marL="457189" lvl="1" indent="0">
              <a:buNone/>
            </a:pPr>
            <a:r>
              <a:rPr lang="en-US" sz="2000" dirty="0">
                <a:latin typeface="Times New Roman"/>
                <a:ea typeface="Calibri"/>
                <a:cs typeface="Calibri"/>
              </a:rPr>
              <a:t>      P(No) = 5/14 = 0.36</a:t>
            </a:r>
          </a:p>
          <a:p>
            <a:pPr marL="457189" lvl="1" indent="0">
              <a:buNone/>
            </a:pPr>
            <a:r>
              <a:rPr lang="en-US" sz="2000" dirty="0">
                <a:latin typeface="Times New Roman"/>
                <a:ea typeface="Calibri"/>
                <a:cs typeface="Calibri"/>
              </a:rPr>
              <a:t>Now, P(No | Sunny) = 0.4 * 0.36 / 0.36 = 0.40, (low probability)</a:t>
            </a:r>
          </a:p>
          <a:p>
            <a:pPr marL="0" indent="0">
              <a:lnSpc>
                <a:spcPct val="100000"/>
              </a:lnSpc>
              <a:buNone/>
            </a:pPr>
            <a:endParaRPr lang="en-US" sz="7600" b="1" dirty="0">
              <a:latin typeface="Times New Roman"/>
              <a:ea typeface="Calibri"/>
              <a:cs typeface="Calibri"/>
            </a:endParaRPr>
          </a:p>
          <a:p>
            <a:pPr marL="0" indent="0">
              <a:lnSpc>
                <a:spcPct val="100000"/>
              </a:lnSpc>
              <a:buNone/>
            </a:pPr>
            <a:endParaRPr lang="en-US" sz="7600" b="1" dirty="0">
              <a:latin typeface="Times New Roman"/>
              <a:ea typeface="Calibri"/>
              <a:cs typeface="Calibri"/>
            </a:endParaRPr>
          </a:p>
          <a:p>
            <a:pPr marL="0" indent="0">
              <a:lnSpc>
                <a:spcPct val="100000"/>
              </a:lnSpc>
              <a:buNone/>
            </a:pPr>
            <a:endParaRPr lang="en-US" sz="3900" b="1" dirty="0">
              <a:latin typeface="Times New Roman"/>
              <a:ea typeface="Calibri"/>
              <a:cs typeface="Calibri"/>
            </a:endParaRPr>
          </a:p>
        </p:txBody>
      </p:sp>
      <p:sp>
        <p:nvSpPr>
          <p:cNvPr id="7" name="Slide Number Placeholder 6">
            <a:extLst>
              <a:ext uri="{FF2B5EF4-FFF2-40B4-BE49-F238E27FC236}">
                <a16:creationId xmlns:a16="http://schemas.microsoft.com/office/drawing/2014/main" id="{1245BF00-EE27-5D4C-46F5-03635AA98EEE}"/>
              </a:ext>
            </a:extLst>
          </p:cNvPr>
          <p:cNvSpPr>
            <a:spLocks noGrp="1"/>
          </p:cNvSpPr>
          <p:nvPr>
            <p:ph type="sldNum" sz="quarter" idx="12"/>
          </p:nvPr>
        </p:nvSpPr>
        <p:spPr>
          <a:xfrm>
            <a:off x="0" y="6310631"/>
            <a:ext cx="2743200" cy="365125"/>
          </a:xfrm>
        </p:spPr>
        <p:txBody>
          <a:bodyPr/>
          <a:lstStyle/>
          <a:p>
            <a:fld id="{2DEBF6B5-A8B6-5742-91AE-8DC29EBB8E42}" type="slidenum">
              <a:rPr lang="en-US" smtClean="0"/>
              <a:t>27</a:t>
            </a:fld>
            <a:endParaRPr lang="en-US"/>
          </a:p>
        </p:txBody>
      </p:sp>
    </p:spTree>
    <p:extLst>
      <p:ext uri="{BB962C8B-B14F-4D97-AF65-F5344CB8AC3E}">
        <p14:creationId xmlns:p14="http://schemas.microsoft.com/office/powerpoint/2010/main" val="923347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97559"/>
            <a:ext cx="10515600" cy="1087755"/>
          </a:xfrm>
        </p:spPr>
        <p:txBody>
          <a:bodyPr>
            <a:normAutofit/>
          </a:bodyPr>
          <a:lstStyle/>
          <a:p>
            <a:r>
              <a:rPr lang="en-IN" sz="3200" b="1" dirty="0">
                <a:latin typeface="Times New Roman" pitchFamily="18" charset="0"/>
                <a:cs typeface="Times New Roman" pitchFamily="18" charset="0"/>
              </a:rPr>
              <a:t>DEMO | A sample code describing Gaussian NB</a:t>
            </a:r>
          </a:p>
        </p:txBody>
      </p:sp>
      <p:sp>
        <p:nvSpPr>
          <p:cNvPr id="4" name="Content Placeholder 3"/>
          <p:cNvSpPr>
            <a:spLocks noGrp="1"/>
          </p:cNvSpPr>
          <p:nvPr>
            <p:ph idx="1"/>
          </p:nvPr>
        </p:nvSpPr>
        <p:spPr>
          <a:xfrm>
            <a:off x="838200" y="1226185"/>
            <a:ext cx="10515600" cy="4351339"/>
          </a:xfrm>
        </p:spPr>
        <p:txBody>
          <a:bodyPr>
            <a:normAutofit/>
          </a:bodyPr>
          <a:lstStyle/>
          <a:p>
            <a:r>
              <a:rPr lang="en-IN" sz="2400" dirty="0">
                <a:latin typeface="Times New Roman" pitchFamily="18" charset="0"/>
                <a:cs typeface="Times New Roman" pitchFamily="18" charset="0"/>
              </a:rPr>
              <a:t>Standard Libraries like numpy, pandas and matplotlib are used to perform numeric operations, managing data and visualizing the analysis of data</a:t>
            </a: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Loading the Dataset and Visualizing the scatter-plot features</a:t>
            </a:r>
          </a:p>
        </p:txBody>
      </p:sp>
      <p:sp>
        <p:nvSpPr>
          <p:cNvPr id="2" name="Slide Number Placeholder 1"/>
          <p:cNvSpPr>
            <a:spLocks noGrp="1"/>
          </p:cNvSpPr>
          <p:nvPr>
            <p:ph type="sldNum" sz="quarter" idx="12"/>
          </p:nvPr>
        </p:nvSpPr>
        <p:spPr>
          <a:xfrm>
            <a:off x="0" y="6347021"/>
            <a:ext cx="2743200" cy="365125"/>
          </a:xfrm>
        </p:spPr>
        <p:txBody>
          <a:bodyPr/>
          <a:lstStyle/>
          <a:p>
            <a:fld id="{2DEBF6B5-A8B6-5742-91AE-8DC29EBB8E42}" type="slidenum">
              <a:rPr lang="en-US" smtClean="0"/>
              <a:t>28</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710" y="1941989"/>
            <a:ext cx="4865370"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710" y="3347723"/>
            <a:ext cx="5911850" cy="222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22320" y="3276919"/>
            <a:ext cx="4759801" cy="2445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190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itchFamily="18" charset="0"/>
                <a:cs typeface="Times New Roman" pitchFamily="18" charset="0"/>
              </a:rPr>
              <a:t>A sample code describing Gaussian NB</a:t>
            </a:r>
            <a:endParaRPr lang="en-IN" sz="3200" dirty="0"/>
          </a:p>
        </p:txBody>
      </p:sp>
      <p:sp>
        <p:nvSpPr>
          <p:cNvPr id="4" name="Slide Number Placeholder 3"/>
          <p:cNvSpPr>
            <a:spLocks noGrp="1"/>
          </p:cNvSpPr>
          <p:nvPr>
            <p:ph type="sldNum" sz="quarter" idx="12"/>
          </p:nvPr>
        </p:nvSpPr>
        <p:spPr>
          <a:xfrm>
            <a:off x="0" y="6367143"/>
            <a:ext cx="2743200" cy="365125"/>
          </a:xfrm>
        </p:spPr>
        <p:txBody>
          <a:bodyPr/>
          <a:lstStyle/>
          <a:p>
            <a:fld id="{2DEBF6B5-A8B6-5742-91AE-8DC29EBB8E42}" type="slidenum">
              <a:rPr lang="en-US" smtClean="0"/>
              <a:t>29</a:t>
            </a:fld>
            <a:endParaRPr lang="en-US"/>
          </a:p>
        </p:txBody>
      </p:sp>
      <p:sp>
        <p:nvSpPr>
          <p:cNvPr id="6" name="Content Placeholder 5"/>
          <p:cNvSpPr>
            <a:spLocks noGrp="1"/>
          </p:cNvSpPr>
          <p:nvPr>
            <p:ph idx="1"/>
          </p:nvPr>
        </p:nvSpPr>
        <p:spPr>
          <a:xfrm>
            <a:off x="890904" y="1348105"/>
            <a:ext cx="10515600" cy="1496695"/>
          </a:xfrm>
        </p:spPr>
        <p:txBody>
          <a:bodyPr/>
          <a:lstStyle/>
          <a:p>
            <a:r>
              <a:rPr lang="en-IN" sz="2400" dirty="0">
                <a:latin typeface="Times New Roman" pitchFamily="18" charset="0"/>
                <a:cs typeface="Times New Roman" pitchFamily="18" charset="0"/>
              </a:rPr>
              <a:t>Visualizing the correlation and checking the assumption of Naïve Bayes</a:t>
            </a:r>
          </a:p>
          <a:p>
            <a:endParaRPr lang="en-IN" dirty="0"/>
          </a:p>
          <a:p>
            <a:endParaRPr lang="en-IN"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144" y="1742757"/>
            <a:ext cx="5552454" cy="92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480" y="2877075"/>
            <a:ext cx="6184864" cy="2728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11223" y="2668904"/>
            <a:ext cx="5184777" cy="2954655"/>
          </a:xfrm>
          <a:prstGeom prst="rect">
            <a:avLst/>
          </a:prstGeom>
          <a:noFill/>
        </p:spPr>
        <p:txBody>
          <a:bodyPr wrap="square" rtlCol="0">
            <a:spAutoFit/>
          </a:bodyPr>
          <a:lstStyle/>
          <a:p>
            <a:pPr marL="285750" indent="-285750">
              <a:buFont typeface="Arial" pitchFamily="34" charset="0"/>
              <a:buChar char="•"/>
            </a:pPr>
            <a:r>
              <a:rPr lang="en-IN" sz="2400" dirty="0">
                <a:latin typeface="Times New Roman" pitchFamily="18" charset="0"/>
                <a:cs typeface="Times New Roman" pitchFamily="18" charset="0"/>
              </a:rPr>
              <a:t>From this we can see the features are highly correlated. But as per Naïve Bayes assumption, it will treat features as independent of each other. Based on this, our algorithm will compute the following probability of all 3 flower classes</a:t>
            </a:r>
          </a:p>
          <a:p>
            <a:endParaRPr lang="en-IN" dirty="0"/>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23" y="5402263"/>
            <a:ext cx="9921875"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1766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884C-2E02-F242-557D-E1B211EFBE83}"/>
              </a:ext>
            </a:extLst>
          </p:cNvPr>
          <p:cNvSpPr>
            <a:spLocks noGrp="1"/>
          </p:cNvSpPr>
          <p:nvPr>
            <p:ph type="title"/>
          </p:nvPr>
        </p:nvSpPr>
        <p:spPr>
          <a:xfrm>
            <a:off x="838200" y="257801"/>
            <a:ext cx="10515600" cy="1325563"/>
          </a:xfrm>
        </p:spPr>
        <p:txBody>
          <a:bodyPr>
            <a:normAutofit/>
          </a:bodyPr>
          <a:lstStyle/>
          <a:p>
            <a:r>
              <a:rPr lang="en-US" sz="3600">
                <a:latin typeface="Times New Roman"/>
                <a:ea typeface="Calibri Light"/>
                <a:cs typeface="Calibri Light"/>
              </a:rPr>
              <a:t>Methods to establish a classifier</a:t>
            </a:r>
            <a:endParaRPr lang="en-US" sz="3600">
              <a:latin typeface="Times New Roman"/>
              <a:cs typeface="Calibri Light"/>
            </a:endParaRPr>
          </a:p>
        </p:txBody>
      </p:sp>
      <p:sp>
        <p:nvSpPr>
          <p:cNvPr id="3" name="Content Placeholder 2">
            <a:extLst>
              <a:ext uri="{FF2B5EF4-FFF2-40B4-BE49-F238E27FC236}">
                <a16:creationId xmlns:a16="http://schemas.microsoft.com/office/drawing/2014/main" id="{182C5C6C-C4CD-C7A9-702A-E14078BA8C87}"/>
              </a:ext>
            </a:extLst>
          </p:cNvPr>
          <p:cNvSpPr>
            <a:spLocks noGrp="1"/>
          </p:cNvSpPr>
          <p:nvPr>
            <p:ph idx="1"/>
          </p:nvPr>
        </p:nvSpPr>
        <p:spPr>
          <a:xfrm>
            <a:off x="773806" y="1653907"/>
            <a:ext cx="10515600" cy="4351339"/>
          </a:xfrm>
        </p:spPr>
        <p:txBody>
          <a:bodyPr vert="horz" lIns="91440" tIns="45720" rIns="91440" bIns="45720" rtlCol="0" anchor="t">
            <a:normAutofit fontScale="92500" lnSpcReduction="20000"/>
          </a:bodyPr>
          <a:lstStyle/>
          <a:p>
            <a:pPr marL="227965" indent="-227965">
              <a:buFont typeface="Arial"/>
            </a:pPr>
            <a:r>
              <a:rPr lang="en-US" dirty="0">
                <a:latin typeface="Times New Roman"/>
                <a:ea typeface="+mn-lt"/>
                <a:cs typeface="+mn-lt"/>
              </a:rPr>
              <a:t>There are three methods to establish a classifier</a:t>
            </a:r>
          </a:p>
          <a:p>
            <a:pPr marL="0" indent="0">
              <a:buNone/>
            </a:pPr>
            <a:r>
              <a:rPr lang="en-US" dirty="0">
                <a:latin typeface="Times New Roman"/>
                <a:ea typeface="+mn-lt"/>
                <a:cs typeface="+mn-lt"/>
              </a:rPr>
              <a:t>     a) Model a classification rule directly</a:t>
            </a:r>
            <a:endParaRPr lang="en-US" dirty="0">
              <a:latin typeface="Times New Roman"/>
              <a:ea typeface="Calibri" panose="020F0502020204030204"/>
              <a:cs typeface="Calibri" panose="020F0502020204030204"/>
            </a:endParaRPr>
          </a:p>
          <a:p>
            <a:pPr marL="0" indent="0">
              <a:buNone/>
            </a:pPr>
            <a:r>
              <a:rPr lang="en-US" dirty="0">
                <a:latin typeface="Times New Roman"/>
                <a:ea typeface="+mn-lt"/>
                <a:cs typeface="+mn-lt"/>
              </a:rPr>
              <a:t>        Examples: k-NN, decision trees, perceptron, SVM </a:t>
            </a:r>
            <a:endParaRPr lang="en-US" dirty="0">
              <a:latin typeface="Times New Roman"/>
              <a:ea typeface="Calibri" panose="020F0502020204030204"/>
              <a:cs typeface="Calibri" panose="020F0502020204030204"/>
            </a:endParaRPr>
          </a:p>
          <a:p>
            <a:pPr marL="0" indent="0">
              <a:buNone/>
            </a:pPr>
            <a:r>
              <a:rPr lang="en-US" dirty="0">
                <a:latin typeface="Times New Roman"/>
                <a:ea typeface="+mn-lt"/>
                <a:cs typeface="+mn-lt"/>
              </a:rPr>
              <a:t>     b) Model the probability of class memberships given input data</a:t>
            </a:r>
            <a:endParaRPr lang="en-US" dirty="0">
              <a:latin typeface="Times New Roman"/>
              <a:ea typeface="Calibri" panose="020F0502020204030204"/>
              <a:cs typeface="Calibri" panose="020F0502020204030204"/>
            </a:endParaRPr>
          </a:p>
          <a:p>
            <a:pPr marL="0" indent="0">
              <a:buNone/>
            </a:pPr>
            <a:r>
              <a:rPr lang="en-US" dirty="0">
                <a:latin typeface="Times New Roman"/>
                <a:ea typeface="+mn-lt"/>
                <a:cs typeface="+mn-lt"/>
              </a:rPr>
              <a:t>        Example: multi-layered perceptron with the cross-entropy cost</a:t>
            </a:r>
            <a:endParaRPr lang="en-US" dirty="0">
              <a:latin typeface="Times New Roman"/>
              <a:ea typeface="Calibri" panose="020F0502020204030204"/>
              <a:cs typeface="Calibri" panose="020F0502020204030204"/>
            </a:endParaRPr>
          </a:p>
          <a:p>
            <a:pPr marL="0" indent="0">
              <a:buNone/>
            </a:pPr>
            <a:r>
              <a:rPr lang="en-US" dirty="0">
                <a:latin typeface="Times New Roman"/>
                <a:ea typeface="+mn-lt"/>
                <a:cs typeface="+mn-lt"/>
              </a:rPr>
              <a:t>     c) Make a probabilistic model of data within each class</a:t>
            </a:r>
            <a:endParaRPr lang="en-US" dirty="0">
              <a:latin typeface="Times New Roman"/>
              <a:ea typeface="Calibri" panose="020F0502020204030204"/>
              <a:cs typeface="Calibri" panose="020F0502020204030204"/>
            </a:endParaRPr>
          </a:p>
          <a:p>
            <a:pPr marL="0" indent="0">
              <a:buNone/>
            </a:pPr>
            <a:r>
              <a:rPr lang="en-US" dirty="0">
                <a:latin typeface="Times New Roman"/>
                <a:ea typeface="+mn-lt"/>
                <a:cs typeface="+mn-lt"/>
              </a:rPr>
              <a:t>        Examples: Naive Bayes, model-based classifiers</a:t>
            </a:r>
            <a:endParaRPr lang="en-US" dirty="0">
              <a:latin typeface="Times New Roman"/>
              <a:ea typeface="Calibri" panose="020F0502020204030204"/>
              <a:cs typeface="Calibri" panose="020F0502020204030204"/>
            </a:endParaRPr>
          </a:p>
          <a:p>
            <a:pPr marL="227965" indent="-227965"/>
            <a:r>
              <a:rPr lang="en-US" dirty="0">
                <a:latin typeface="Times New Roman"/>
                <a:ea typeface="+mn-lt"/>
                <a:cs typeface="+mn-lt"/>
              </a:rPr>
              <a:t>a) and b) are examples of discriminative classification</a:t>
            </a:r>
            <a:endParaRPr lang="en-US" dirty="0">
              <a:latin typeface="Times New Roman"/>
              <a:ea typeface="Calibri" panose="020F0502020204030204"/>
              <a:cs typeface="Calibri" panose="020F0502020204030204"/>
            </a:endParaRPr>
          </a:p>
          <a:p>
            <a:pPr marL="227965" indent="-227965"/>
            <a:r>
              <a:rPr lang="en-US" dirty="0">
                <a:latin typeface="Times New Roman"/>
                <a:ea typeface="+mn-lt"/>
                <a:cs typeface="+mn-lt"/>
              </a:rPr>
              <a:t>c) is an example of generative classification</a:t>
            </a:r>
            <a:endParaRPr lang="en-US" dirty="0">
              <a:latin typeface="Times New Roman"/>
              <a:ea typeface="Calibri" panose="020F0502020204030204"/>
              <a:cs typeface="Calibri" panose="020F0502020204030204"/>
            </a:endParaRPr>
          </a:p>
          <a:p>
            <a:pPr marL="227965" indent="-227965"/>
            <a:r>
              <a:rPr lang="en-US" dirty="0">
                <a:latin typeface="Times New Roman"/>
                <a:ea typeface="+mn-lt"/>
                <a:cs typeface="+mn-lt"/>
              </a:rPr>
              <a:t>b) and c) are both examples of probabilistic classification</a:t>
            </a:r>
            <a:endParaRPr lang="en-US" dirty="0">
              <a:latin typeface="Times New Roman"/>
              <a:ea typeface="Calibri" panose="020F0502020204030204"/>
              <a:cs typeface="Calibri" panose="020F0502020204030204"/>
            </a:endParaRPr>
          </a:p>
          <a:p>
            <a:pPr marL="227965" indent="-227965"/>
            <a:endParaRPr lang="en-US" dirty="0">
              <a:latin typeface="Times New Roman"/>
              <a:ea typeface="+mn-lt"/>
              <a:cs typeface="+mn-lt"/>
            </a:endParaRPr>
          </a:p>
        </p:txBody>
      </p:sp>
      <p:sp>
        <p:nvSpPr>
          <p:cNvPr id="7" name="Slide Number Placeholder 6">
            <a:extLst>
              <a:ext uri="{FF2B5EF4-FFF2-40B4-BE49-F238E27FC236}">
                <a16:creationId xmlns:a16="http://schemas.microsoft.com/office/drawing/2014/main" id="{FE3EA8DC-6FA8-7BC5-E963-95CD87DEC352}"/>
              </a:ext>
            </a:extLst>
          </p:cNvPr>
          <p:cNvSpPr>
            <a:spLocks noGrp="1"/>
          </p:cNvSpPr>
          <p:nvPr>
            <p:ph type="sldNum" sz="quarter" idx="12"/>
          </p:nvPr>
        </p:nvSpPr>
        <p:spPr>
          <a:xfrm>
            <a:off x="0" y="6280151"/>
            <a:ext cx="11353800" cy="441325"/>
          </a:xfrm>
        </p:spPr>
        <p:txBody>
          <a:bodyPr/>
          <a:lstStyle/>
          <a:p>
            <a:fld id="{2DEBF6B5-A8B6-5742-91AE-8DC29EBB8E42}" type="slidenum">
              <a:rPr lang="en-US" smtClean="0"/>
              <a:t>3</a:t>
            </a:fld>
            <a:endParaRPr lang="en-US"/>
          </a:p>
        </p:txBody>
      </p:sp>
    </p:spTree>
    <p:extLst>
      <p:ext uri="{BB962C8B-B14F-4D97-AF65-F5344CB8AC3E}">
        <p14:creationId xmlns:p14="http://schemas.microsoft.com/office/powerpoint/2010/main" val="499583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itchFamily="18" charset="0"/>
                <a:cs typeface="Times New Roman" pitchFamily="18" charset="0"/>
              </a:rPr>
              <a:t>A sample code describing Gaussian NB</a:t>
            </a:r>
            <a:endParaRPr lang="en-IN" sz="3200" dirty="0"/>
          </a:p>
        </p:txBody>
      </p:sp>
      <p:sp>
        <p:nvSpPr>
          <p:cNvPr id="3" name="Content Placeholder 2"/>
          <p:cNvSpPr>
            <a:spLocks noGrp="1"/>
          </p:cNvSpPr>
          <p:nvPr>
            <p:ph idx="1"/>
          </p:nvPr>
        </p:nvSpPr>
        <p:spPr>
          <a:xfrm>
            <a:off x="850265" y="1368425"/>
            <a:ext cx="10515600" cy="4351339"/>
          </a:xfrm>
        </p:spPr>
        <p:txBody>
          <a:bodyPr/>
          <a:lstStyle/>
          <a:p>
            <a:r>
              <a:rPr lang="en-IN" sz="2400" dirty="0">
                <a:latin typeface="Times New Roman" pitchFamily="18" charset="0"/>
                <a:cs typeface="Times New Roman" pitchFamily="18" charset="0"/>
              </a:rPr>
              <a:t>Train the model</a:t>
            </a:r>
          </a:p>
          <a:p>
            <a:endParaRPr lang="en-IN" dirty="0"/>
          </a:p>
          <a:p>
            <a:endParaRPr lang="en-IN" dirty="0"/>
          </a:p>
          <a:p>
            <a:r>
              <a:rPr lang="en-IN" dirty="0"/>
              <a:t>Evaluate the model</a:t>
            </a:r>
          </a:p>
          <a:p>
            <a:pPr marL="0" indent="0">
              <a:buNone/>
            </a:pPr>
            <a:r>
              <a:rPr lang="en-IN" sz="2400" dirty="0">
                <a:latin typeface="Times New Roman" pitchFamily="18" charset="0"/>
                <a:cs typeface="Times New Roman" pitchFamily="18" charset="0"/>
              </a:rPr>
              <a:t>Predict the Model Output</a:t>
            </a:r>
          </a:p>
          <a:p>
            <a:endParaRPr lang="en-IN" dirty="0"/>
          </a:p>
        </p:txBody>
      </p:sp>
      <p:sp>
        <p:nvSpPr>
          <p:cNvPr id="4" name="Slide Number Placeholder 3"/>
          <p:cNvSpPr>
            <a:spLocks noGrp="1"/>
          </p:cNvSpPr>
          <p:nvPr>
            <p:ph type="sldNum" sz="quarter" idx="12"/>
          </p:nvPr>
        </p:nvSpPr>
        <p:spPr>
          <a:xfrm>
            <a:off x="0" y="6304758"/>
            <a:ext cx="2743200" cy="365125"/>
          </a:xfrm>
        </p:spPr>
        <p:txBody>
          <a:bodyPr/>
          <a:lstStyle/>
          <a:p>
            <a:fld id="{2DEBF6B5-A8B6-5742-91AE-8DC29EBB8E42}" type="slidenum">
              <a:rPr lang="en-US" smtClean="0"/>
              <a:t>30</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264" y="1759649"/>
            <a:ext cx="6630311" cy="169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264" y="3746373"/>
            <a:ext cx="5438776" cy="219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320" y="3138888"/>
            <a:ext cx="4979168" cy="280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825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99320" cy="925195"/>
          </a:xfrm>
        </p:spPr>
        <p:txBody>
          <a:bodyPr>
            <a:normAutofit/>
          </a:bodyPr>
          <a:lstStyle/>
          <a:p>
            <a:r>
              <a:rPr lang="en-IN" sz="3200" b="1" dirty="0">
                <a:latin typeface="Times New Roman" pitchFamily="18" charset="0"/>
                <a:cs typeface="Times New Roman" pitchFamily="18" charset="0"/>
              </a:rPr>
              <a:t>A sample code describing Gaussian NB</a:t>
            </a:r>
            <a:endParaRPr lang="en-IN" sz="3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0" y="6337690"/>
            <a:ext cx="2743200" cy="365125"/>
          </a:xfrm>
        </p:spPr>
        <p:txBody>
          <a:bodyPr/>
          <a:lstStyle/>
          <a:p>
            <a:fld id="{2DEBF6B5-A8B6-5742-91AE-8DC29EBB8E42}" type="slidenum">
              <a:rPr lang="en-US" smtClean="0"/>
              <a:t>31</a:t>
            </a:fld>
            <a:endParaRPr lang="en-US"/>
          </a:p>
        </p:txBody>
      </p:sp>
      <p:sp>
        <p:nvSpPr>
          <p:cNvPr id="7" name="TextBox 6"/>
          <p:cNvSpPr txBox="1"/>
          <p:nvPr/>
        </p:nvSpPr>
        <p:spPr>
          <a:xfrm>
            <a:off x="802639" y="1231900"/>
            <a:ext cx="10657840" cy="3785652"/>
          </a:xfrm>
          <a:prstGeom prst="rect">
            <a:avLst/>
          </a:prstGeom>
          <a:noFill/>
        </p:spPr>
        <p:txBody>
          <a:bodyPr wrap="square" rtlCol="0">
            <a:spAutoFit/>
          </a:bodyPr>
          <a:lstStyle/>
          <a:p>
            <a:r>
              <a:rPr lang="en-US" sz="2400" dirty="0">
                <a:latin typeface="Times New Roman" pitchFamily="18" charset="0"/>
                <a:cs typeface="Times New Roman" pitchFamily="18" charset="0"/>
              </a:rPr>
              <a:t>The confusion Matrix allows us to measure Recall and Precision, which, along with Accuracy and the AUC-ROC curve, are the metrics used to measure the performance of ML models.</a:t>
            </a:r>
          </a:p>
          <a:p>
            <a:pPr marL="342900" indent="-342900">
              <a:buFont typeface="Arial" pitchFamily="34" charset="0"/>
              <a:buChar char="•"/>
            </a:pPr>
            <a:r>
              <a:rPr lang="en-US" sz="2400" b="1" dirty="0"/>
              <a:t>Precision</a:t>
            </a:r>
            <a:r>
              <a:rPr lang="en-US" sz="2400" dirty="0"/>
              <a:t> (positive predicted) is the fraction of relevant data among the retrieved data. On the other hand, </a:t>
            </a:r>
            <a:r>
              <a:rPr lang="en-US" sz="2400" b="1" dirty="0"/>
              <a:t>recall </a:t>
            </a:r>
            <a:r>
              <a:rPr lang="en-US" sz="2400" dirty="0"/>
              <a:t>(sensitivity) is the fraction of relevant data that were retrieved. Both precision and recall are based on relevance.</a:t>
            </a:r>
          </a:p>
          <a:p>
            <a:pPr marL="342900" indent="-342900">
              <a:buFont typeface="Arial" pitchFamily="34" charset="0"/>
              <a:buChar char="•"/>
            </a:pPr>
            <a:r>
              <a:rPr lang="en-US" sz="2400" dirty="0"/>
              <a:t>F1 score is more useful than accuracy, especially when you have an uneven class distribution. The F1-score captures both the trends in a single value:</a:t>
            </a:r>
          </a:p>
          <a:p>
            <a:endParaRPr lang="en-US" sz="2400" dirty="0"/>
          </a:p>
          <a:p>
            <a:endParaRPr lang="en-IN" sz="2400" dirty="0">
              <a:latin typeface="Times New Roman" pitchFamily="18" charset="0"/>
              <a:cs typeface="Times New Roman" pitchFamily="18" charset="0"/>
            </a:endParaRPr>
          </a:p>
        </p:txBody>
      </p:sp>
      <p:sp>
        <p:nvSpPr>
          <p:cNvPr id="8" name="Content Placeholder 7"/>
          <p:cNvSpPr>
            <a:spLocks noGrp="1"/>
          </p:cNvSpPr>
          <p:nvPr>
            <p:ph idx="1"/>
          </p:nvPr>
        </p:nvSpPr>
        <p:spPr>
          <a:xfrm>
            <a:off x="10810240" y="1534160"/>
            <a:ext cx="868680" cy="505370"/>
          </a:xfrm>
        </p:spPr>
        <p:txBody>
          <a:bodyPr/>
          <a:lstStyle/>
          <a:p>
            <a:pPr marL="0" indent="0">
              <a:buNone/>
            </a:pPr>
            <a:r>
              <a:rPr lang="en-IN" dirty="0"/>
              <a:t> </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639" y="4723736"/>
            <a:ext cx="5091113"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450" y="4171345"/>
            <a:ext cx="3369888" cy="181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0454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B48EA5-01D0-8D56-71BE-D5F5BED3322D}"/>
              </a:ext>
            </a:extLst>
          </p:cNvPr>
          <p:cNvSpPr>
            <a:spLocks noGrp="1"/>
          </p:cNvSpPr>
          <p:nvPr>
            <p:ph type="title"/>
          </p:nvPr>
        </p:nvSpPr>
        <p:spPr/>
        <p:txBody>
          <a:bodyPr>
            <a:normAutofit/>
          </a:bodyPr>
          <a:lstStyle/>
          <a:p>
            <a:r>
              <a:rPr lang="en-US" sz="3600" dirty="0">
                <a:latin typeface="Times New Roman" pitchFamily="18" charset="0"/>
                <a:cs typeface="Times New Roman" pitchFamily="18" charset="0"/>
              </a:rPr>
              <a:t>YOUTUBE VIDEO</a:t>
            </a:r>
          </a:p>
        </p:txBody>
      </p:sp>
      <p:sp>
        <p:nvSpPr>
          <p:cNvPr id="4" name="Subtitle 3">
            <a:extLst>
              <a:ext uri="{FF2B5EF4-FFF2-40B4-BE49-F238E27FC236}">
                <a16:creationId xmlns:a16="http://schemas.microsoft.com/office/drawing/2014/main" id="{27BF488D-5926-A12D-C586-27285ABF7454}"/>
              </a:ext>
            </a:extLst>
          </p:cNvPr>
          <p:cNvSpPr>
            <a:spLocks noGrp="1"/>
          </p:cNvSpPr>
          <p:nvPr>
            <p:ph idx="1"/>
          </p:nvPr>
        </p:nvSpPr>
        <p:spPr/>
        <p:txBody>
          <a:bodyPr vert="horz" lIns="91440" tIns="45720" rIns="91440" bIns="45720" rtlCol="0" anchor="t">
            <a:normAutofit/>
          </a:bodyPr>
          <a:lstStyle/>
          <a:p>
            <a:pPr marL="227965" indent="-227965"/>
            <a:r>
              <a:rPr lang="en-US" dirty="0">
                <a:latin typeface="Times New Roman"/>
                <a:ea typeface="+mn-lt"/>
                <a:cs typeface="+mn-lt"/>
              </a:rPr>
              <a:t>For understanding Gaussian Naïve Bayes Algorithm</a:t>
            </a:r>
          </a:p>
          <a:p>
            <a:pPr marL="0" indent="0">
              <a:buNone/>
            </a:pPr>
            <a:r>
              <a:rPr lang="en-US" dirty="0">
                <a:ea typeface="+mn-lt"/>
                <a:cs typeface="+mn-lt"/>
                <a:hlinkClick r:id="rId2"/>
              </a:rPr>
              <a:t>https://youtu.be/l3dZ6ZNFjo0?si=e5mxd0EJv7XT_Om6</a:t>
            </a:r>
          </a:p>
          <a:p>
            <a:pPr marL="227965" indent="-227965"/>
            <a:r>
              <a:rPr lang="en-US" dirty="0">
                <a:latin typeface="Times New Roman"/>
                <a:cs typeface="Calibri" panose="020F0502020204030204"/>
              </a:rPr>
              <a:t>To understand Bayesian theorem and how its used in Naïve Bayes </a:t>
            </a:r>
            <a:endParaRPr lang="en-US" dirty="0">
              <a:cs typeface="Calibri" panose="020F0502020204030204"/>
            </a:endParaRPr>
          </a:p>
          <a:p>
            <a:pPr marL="0" indent="0">
              <a:buNone/>
            </a:pPr>
            <a:r>
              <a:rPr lang="en-US" dirty="0">
                <a:cs typeface="Calibri" panose="020F0502020204030204"/>
                <a:hlinkClick r:id="rId3"/>
              </a:rPr>
              <a:t>https</a:t>
            </a:r>
            <a:r>
              <a:rPr lang="en-US" dirty="0">
                <a:ea typeface="+mn-lt"/>
                <a:cs typeface="+mn-lt"/>
                <a:hlinkClick r:id="rId3"/>
              </a:rPr>
              <a:t>://youtu.be/lFJbZ6LVxN8?si=RTp07Dp1G4_g-wOc</a:t>
            </a:r>
            <a:endParaRPr lang="en-US" dirty="0">
              <a:ea typeface="+mn-lt"/>
              <a:cs typeface="+mn-lt"/>
            </a:endParaRPr>
          </a:p>
          <a:p>
            <a:pPr marL="227965" indent="-227965"/>
            <a:r>
              <a:rPr lang="en-US" dirty="0">
                <a:latin typeface="Times New Roman"/>
                <a:cs typeface="Calibri" panose="020F0502020204030204"/>
              </a:rPr>
              <a:t>A detailed code description from scratch to build Naïve Bayes Classifier  </a:t>
            </a:r>
            <a:r>
              <a:rPr lang="en-US" dirty="0">
                <a:cs typeface="Calibri" panose="020F0502020204030204"/>
                <a:hlinkClick r:id="rId4"/>
              </a:rPr>
              <a:t>https://tinyurl.com/45wk35u8</a:t>
            </a:r>
            <a:endParaRPr lang="en-US" dirty="0">
              <a:cs typeface="Calibri" panose="020F0502020204030204"/>
            </a:endParaRPr>
          </a:p>
          <a:p>
            <a:pPr marL="227965" indent="-227965"/>
            <a:endParaRPr lang="en-US" dirty="0">
              <a:cs typeface="Calibri" panose="020F0502020204030204"/>
            </a:endParaRPr>
          </a:p>
        </p:txBody>
      </p:sp>
      <p:sp>
        <p:nvSpPr>
          <p:cNvPr id="7" name="Slide Number Placeholder 6">
            <a:extLst>
              <a:ext uri="{FF2B5EF4-FFF2-40B4-BE49-F238E27FC236}">
                <a16:creationId xmlns:a16="http://schemas.microsoft.com/office/drawing/2014/main" id="{F2769B4B-0068-5163-043A-85BE9AC64F99}"/>
              </a:ext>
            </a:extLst>
          </p:cNvPr>
          <p:cNvSpPr>
            <a:spLocks noGrp="1"/>
          </p:cNvSpPr>
          <p:nvPr>
            <p:ph type="sldNum" sz="quarter" idx="12"/>
          </p:nvPr>
        </p:nvSpPr>
        <p:spPr>
          <a:xfrm>
            <a:off x="0" y="6280151"/>
            <a:ext cx="2743200" cy="365125"/>
          </a:xfrm>
        </p:spPr>
        <p:txBody>
          <a:bodyPr/>
          <a:lstStyle/>
          <a:p>
            <a:fld id="{2DEBF6B5-A8B6-5742-91AE-8DC29EBB8E42}" type="slidenum">
              <a:rPr lang="en-US" smtClean="0"/>
              <a:t>32</a:t>
            </a:fld>
            <a:endParaRPr lang="en-US"/>
          </a:p>
        </p:txBody>
      </p:sp>
    </p:spTree>
    <p:extLst>
      <p:ext uri="{BB962C8B-B14F-4D97-AF65-F5344CB8AC3E}">
        <p14:creationId xmlns:p14="http://schemas.microsoft.com/office/powerpoint/2010/main" val="767843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A55-1DFA-F91F-E877-A38406587DCC}"/>
              </a:ext>
            </a:extLst>
          </p:cNvPr>
          <p:cNvSpPr>
            <a:spLocks noGrp="1"/>
          </p:cNvSpPr>
          <p:nvPr>
            <p:ph type="title"/>
          </p:nvPr>
        </p:nvSpPr>
        <p:spPr/>
        <p:txBody>
          <a:bodyPr>
            <a:normAutofit/>
          </a:bodyPr>
          <a:lstStyle/>
          <a:p>
            <a:r>
              <a:rPr lang="en-US" sz="3200">
                <a:latin typeface="Times New Roman"/>
                <a:cs typeface="Calibri Light"/>
              </a:rPr>
              <a:t>ADVANTAGES </a:t>
            </a:r>
          </a:p>
        </p:txBody>
      </p:sp>
      <p:sp>
        <p:nvSpPr>
          <p:cNvPr id="3" name="Content Placeholder 2">
            <a:extLst>
              <a:ext uri="{FF2B5EF4-FFF2-40B4-BE49-F238E27FC236}">
                <a16:creationId xmlns:a16="http://schemas.microsoft.com/office/drawing/2014/main" id="{4169065D-E503-9F85-798A-4A9DB773E65E}"/>
              </a:ext>
            </a:extLst>
          </p:cNvPr>
          <p:cNvSpPr>
            <a:spLocks noGrp="1"/>
          </p:cNvSpPr>
          <p:nvPr>
            <p:ph idx="1"/>
          </p:nvPr>
        </p:nvSpPr>
        <p:spPr>
          <a:xfrm>
            <a:off x="838200" y="1437436"/>
            <a:ext cx="10515600" cy="2435454"/>
          </a:xfrm>
        </p:spPr>
        <p:txBody>
          <a:bodyPr vert="horz" lIns="91440" tIns="45720" rIns="91440" bIns="45720" rtlCol="0" anchor="t">
            <a:noAutofit/>
          </a:bodyPr>
          <a:lstStyle/>
          <a:p>
            <a:pPr marL="227965" indent="-227965">
              <a:buFont typeface="Wingdings" panose="020B0604020202020204" pitchFamily="34" charset="0"/>
              <a:buChar char="v"/>
            </a:pPr>
            <a:r>
              <a:rPr lang="en-US" sz="2400">
                <a:latin typeface="Times New Roman"/>
                <a:cs typeface="Calibri"/>
              </a:rPr>
              <a:t>Very simple and easy to implement</a:t>
            </a:r>
          </a:p>
          <a:p>
            <a:pPr marL="227965" indent="-227965">
              <a:buFont typeface="Wingdings" panose="020B0604020202020204" pitchFamily="34" charset="0"/>
              <a:buChar char="v"/>
            </a:pPr>
            <a:r>
              <a:rPr lang="en-US" sz="2400">
                <a:latin typeface="Times New Roman"/>
                <a:cs typeface="Calibri"/>
              </a:rPr>
              <a:t>Needs less training data</a:t>
            </a:r>
          </a:p>
          <a:p>
            <a:pPr marL="227965" indent="-227965">
              <a:buFont typeface="Wingdings" panose="020B0604020202020204" pitchFamily="34" charset="0"/>
              <a:buChar char="v"/>
            </a:pPr>
            <a:r>
              <a:rPr lang="en-US" sz="2400">
                <a:latin typeface="Times New Roman"/>
                <a:cs typeface="Calibri"/>
              </a:rPr>
              <a:t>Handles both continuous and discrete data</a:t>
            </a:r>
          </a:p>
          <a:p>
            <a:pPr marL="227965" indent="-227965">
              <a:buFont typeface="Wingdings" panose="020B0604020202020204" pitchFamily="34" charset="0"/>
              <a:buChar char="v"/>
            </a:pPr>
            <a:r>
              <a:rPr lang="en-US" sz="2400">
                <a:latin typeface="Times New Roman"/>
                <a:cs typeface="Calibri"/>
              </a:rPr>
              <a:t>Highly scalable with number of predictors and data science</a:t>
            </a:r>
          </a:p>
          <a:p>
            <a:pPr marL="227965" indent="-227965">
              <a:buFont typeface="Wingdings" panose="020B0604020202020204" pitchFamily="34" charset="0"/>
              <a:buChar char="v"/>
            </a:pPr>
            <a:r>
              <a:rPr lang="en-US" sz="2400">
                <a:latin typeface="Times New Roman"/>
                <a:cs typeface="Calibri"/>
              </a:rPr>
              <a:t>Not sensitive to irrelevant features</a:t>
            </a:r>
          </a:p>
          <a:p>
            <a:pPr marL="227965" indent="-227965">
              <a:buFont typeface="Wingdings" panose="020B0604020202020204" pitchFamily="34" charset="0"/>
              <a:buChar char="v"/>
            </a:pPr>
            <a:endParaRPr lang="en-US" sz="1600">
              <a:cs typeface="Calibri"/>
            </a:endParaRPr>
          </a:p>
        </p:txBody>
      </p:sp>
      <p:sp>
        <p:nvSpPr>
          <p:cNvPr id="5" name="TextBox 4">
            <a:extLst>
              <a:ext uri="{FF2B5EF4-FFF2-40B4-BE49-F238E27FC236}">
                <a16:creationId xmlns:a16="http://schemas.microsoft.com/office/drawing/2014/main" id="{7957CA85-7715-0349-7223-C28199C35408}"/>
              </a:ext>
            </a:extLst>
          </p:cNvPr>
          <p:cNvSpPr txBox="1"/>
          <p:nvPr/>
        </p:nvSpPr>
        <p:spPr>
          <a:xfrm>
            <a:off x="894991" y="4121167"/>
            <a:ext cx="96447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a:cs typeface="Calibri Light"/>
              </a:rPr>
              <a:t>DISADVANTAGES </a:t>
            </a:r>
            <a:endParaRPr lang="en-US" sz="3200">
              <a:latin typeface="Times New Roman"/>
              <a:cs typeface="Times New Roman"/>
            </a:endParaRPr>
          </a:p>
        </p:txBody>
      </p:sp>
      <p:sp>
        <p:nvSpPr>
          <p:cNvPr id="6" name="TextBox 5">
            <a:extLst>
              <a:ext uri="{FF2B5EF4-FFF2-40B4-BE49-F238E27FC236}">
                <a16:creationId xmlns:a16="http://schemas.microsoft.com/office/drawing/2014/main" id="{E1A2D6B2-1442-2A61-A132-1412613023CA}"/>
              </a:ext>
            </a:extLst>
          </p:cNvPr>
          <p:cNvSpPr txBox="1"/>
          <p:nvPr/>
        </p:nvSpPr>
        <p:spPr>
          <a:xfrm>
            <a:off x="898071" y="4800291"/>
            <a:ext cx="985157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400">
                <a:latin typeface="Times New Roman"/>
                <a:ea typeface="+mn-lt"/>
                <a:cs typeface="+mn-lt"/>
              </a:rPr>
              <a:t>They are quick and easy to implement but their biggest disadvantage is the requirement for predictors needs to be independent.</a:t>
            </a:r>
            <a:endParaRPr lang="en-US" sz="2400">
              <a:latin typeface="Times New Roman"/>
              <a:cs typeface="Calibri" panose="020F0502020204030204"/>
            </a:endParaRPr>
          </a:p>
        </p:txBody>
      </p:sp>
      <p:sp>
        <p:nvSpPr>
          <p:cNvPr id="9" name="Slide Number Placeholder 8">
            <a:extLst>
              <a:ext uri="{FF2B5EF4-FFF2-40B4-BE49-F238E27FC236}">
                <a16:creationId xmlns:a16="http://schemas.microsoft.com/office/drawing/2014/main" id="{6B5B6866-D5E6-0175-FA28-348D24984DC8}"/>
              </a:ext>
            </a:extLst>
          </p:cNvPr>
          <p:cNvSpPr>
            <a:spLocks noGrp="1"/>
          </p:cNvSpPr>
          <p:nvPr>
            <p:ph type="sldNum" sz="quarter" idx="12"/>
          </p:nvPr>
        </p:nvSpPr>
        <p:spPr>
          <a:xfrm>
            <a:off x="0" y="6295391"/>
            <a:ext cx="2743200" cy="365125"/>
          </a:xfrm>
        </p:spPr>
        <p:txBody>
          <a:bodyPr/>
          <a:lstStyle/>
          <a:p>
            <a:fld id="{2DEBF6B5-A8B6-5742-91AE-8DC29EBB8E42}" type="slidenum">
              <a:rPr lang="en-US" smtClean="0"/>
              <a:t>33</a:t>
            </a:fld>
            <a:endParaRPr lang="en-US" dirty="0"/>
          </a:p>
        </p:txBody>
      </p:sp>
    </p:spTree>
    <p:extLst>
      <p:ext uri="{BB962C8B-B14F-4D97-AF65-F5344CB8AC3E}">
        <p14:creationId xmlns:p14="http://schemas.microsoft.com/office/powerpoint/2010/main" val="1773575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14D9-47D2-2C7E-A83A-4DB425C66A51}"/>
              </a:ext>
            </a:extLst>
          </p:cNvPr>
          <p:cNvSpPr>
            <a:spLocks noGrp="1"/>
          </p:cNvSpPr>
          <p:nvPr>
            <p:ph type="title"/>
          </p:nvPr>
        </p:nvSpPr>
        <p:spPr/>
        <p:txBody>
          <a:bodyPr>
            <a:normAutofit/>
          </a:bodyPr>
          <a:lstStyle/>
          <a:p>
            <a:r>
              <a:rPr lang="en-US" sz="3600">
                <a:latin typeface="Times New Roman"/>
                <a:cs typeface="Calibri Light"/>
              </a:rPr>
              <a:t>APPLICATIONS</a:t>
            </a:r>
          </a:p>
        </p:txBody>
      </p:sp>
      <p:sp>
        <p:nvSpPr>
          <p:cNvPr id="3" name="Content Placeholder 2">
            <a:extLst>
              <a:ext uri="{FF2B5EF4-FFF2-40B4-BE49-F238E27FC236}">
                <a16:creationId xmlns:a16="http://schemas.microsoft.com/office/drawing/2014/main" id="{A9620236-D670-1FA9-CEFA-F4DBD3DC372E}"/>
              </a:ext>
            </a:extLst>
          </p:cNvPr>
          <p:cNvSpPr>
            <a:spLocks noGrp="1"/>
          </p:cNvSpPr>
          <p:nvPr>
            <p:ph idx="1"/>
          </p:nvPr>
        </p:nvSpPr>
        <p:spPr>
          <a:xfrm>
            <a:off x="838200" y="2696482"/>
            <a:ext cx="10068519" cy="3371625"/>
          </a:xfrm>
        </p:spPr>
        <p:txBody>
          <a:bodyPr vert="horz" lIns="91440" tIns="45720" rIns="91440" bIns="45720" rtlCol="0" anchor="t">
            <a:normAutofit/>
          </a:bodyPr>
          <a:lstStyle/>
          <a:p>
            <a:pPr marL="342900" indent="-342900"/>
            <a:r>
              <a:rPr lang="en-US" sz="2400" b="1" dirty="0">
                <a:latin typeface="Times New Roman"/>
                <a:ea typeface="+mn-lt"/>
                <a:cs typeface="+mn-lt"/>
              </a:rPr>
              <a:t>Document Categorization:</a:t>
            </a:r>
            <a:r>
              <a:rPr lang="en-US" sz="2400" dirty="0">
                <a:solidFill>
                  <a:srgbClr val="374151"/>
                </a:solidFill>
                <a:latin typeface="Times New Roman"/>
                <a:ea typeface="+mn-lt"/>
                <a:cs typeface="+mn-lt"/>
              </a:rPr>
              <a:t> Naive Bayes is used for categorizing documents into predefined categories or topics, such as news articles, research papers, or user reviews.</a:t>
            </a:r>
            <a:endParaRPr lang="en-US" dirty="0">
              <a:cs typeface="Calibri" panose="020F0502020204030204"/>
            </a:endParaRPr>
          </a:p>
          <a:p>
            <a:pPr marL="342900" indent="-342900"/>
            <a:r>
              <a:rPr lang="en-US" sz="2400" b="1" dirty="0">
                <a:latin typeface="Times New Roman"/>
                <a:cs typeface="Calibri"/>
              </a:rPr>
              <a:t>Medical diagnosis:</a:t>
            </a:r>
            <a:r>
              <a:rPr lang="en-US" sz="2400" dirty="0">
                <a:latin typeface="Times New Roman"/>
                <a:cs typeface="Calibri"/>
              </a:rPr>
              <a:t> </a:t>
            </a:r>
            <a:r>
              <a:rPr lang="en-US" sz="2400" dirty="0">
                <a:solidFill>
                  <a:srgbClr val="374151"/>
                </a:solidFill>
                <a:latin typeface="Times New Roman"/>
                <a:ea typeface="+mn-lt"/>
                <a:cs typeface="+mn-lt"/>
              </a:rPr>
              <a:t>In medical applications, Naive Bayes can help in diagnosing diseases based on a set of symptoms or test results.</a:t>
            </a:r>
          </a:p>
          <a:p>
            <a:pPr marL="342900" indent="-342900"/>
            <a:r>
              <a:rPr lang="en-US" sz="2400" b="1" dirty="0">
                <a:latin typeface="Times New Roman"/>
                <a:ea typeface="+mn-lt"/>
                <a:cs typeface="+mn-lt"/>
              </a:rPr>
              <a:t>Credit Scoring:</a:t>
            </a:r>
            <a:r>
              <a:rPr lang="en-US" sz="2400" dirty="0">
                <a:solidFill>
                  <a:srgbClr val="374151"/>
                </a:solidFill>
                <a:latin typeface="Times New Roman"/>
                <a:ea typeface="+mn-lt"/>
                <a:cs typeface="+mn-lt"/>
              </a:rPr>
              <a:t> In the finance industry, Naive Bayes can be used to assess the creditworthiness of individuals based on their financial history and other factors</a:t>
            </a:r>
          </a:p>
          <a:p>
            <a:pPr marL="227965" indent="-227965"/>
            <a:endParaRPr lang="en-US" sz="2400" dirty="0">
              <a:latin typeface="Times New Roman"/>
              <a:cs typeface="Calibri"/>
            </a:endParaRPr>
          </a:p>
        </p:txBody>
      </p:sp>
      <p:sp>
        <p:nvSpPr>
          <p:cNvPr id="5" name="TextBox 4">
            <a:extLst>
              <a:ext uri="{FF2B5EF4-FFF2-40B4-BE49-F238E27FC236}">
                <a16:creationId xmlns:a16="http://schemas.microsoft.com/office/drawing/2014/main" id="{54FBAFD3-CAAC-E693-2AE4-F15BD064A211}"/>
              </a:ext>
            </a:extLst>
          </p:cNvPr>
          <p:cNvSpPr txBox="1"/>
          <p:nvPr/>
        </p:nvSpPr>
        <p:spPr>
          <a:xfrm>
            <a:off x="835478" y="1306286"/>
            <a:ext cx="940253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74151"/>
                </a:solidFill>
                <a:latin typeface="Times New Roman"/>
                <a:ea typeface="+mn-lt"/>
                <a:cs typeface="+mn-lt"/>
              </a:rPr>
              <a:t>Naive Bayes can work surprisingly well in many practical applications, especially when you have limited data or want a simple and interpretable model. </a:t>
            </a:r>
            <a:endParaRPr lang="en-US" sz="2400">
              <a:latin typeface="Times New Roman"/>
              <a:cs typeface="Times New Roman"/>
            </a:endParaRPr>
          </a:p>
        </p:txBody>
      </p:sp>
      <p:sp>
        <p:nvSpPr>
          <p:cNvPr id="8" name="Slide Number Placeholder 7">
            <a:extLst>
              <a:ext uri="{FF2B5EF4-FFF2-40B4-BE49-F238E27FC236}">
                <a16:creationId xmlns:a16="http://schemas.microsoft.com/office/drawing/2014/main" id="{EE22A883-E103-3EC2-0F48-CA274F30FF39}"/>
              </a:ext>
            </a:extLst>
          </p:cNvPr>
          <p:cNvSpPr>
            <a:spLocks noGrp="1"/>
          </p:cNvSpPr>
          <p:nvPr>
            <p:ph type="sldNum" sz="quarter" idx="12"/>
          </p:nvPr>
        </p:nvSpPr>
        <p:spPr>
          <a:xfrm>
            <a:off x="0" y="6264911"/>
            <a:ext cx="2743200" cy="365125"/>
          </a:xfrm>
        </p:spPr>
        <p:txBody>
          <a:bodyPr/>
          <a:lstStyle/>
          <a:p>
            <a:fld id="{2DEBF6B5-A8B6-5742-91AE-8DC29EBB8E42}" type="slidenum">
              <a:rPr lang="en-US" smtClean="0"/>
              <a:t>34</a:t>
            </a:fld>
            <a:endParaRPr lang="en-US"/>
          </a:p>
        </p:txBody>
      </p:sp>
    </p:spTree>
    <p:extLst>
      <p:ext uri="{BB962C8B-B14F-4D97-AF65-F5344CB8AC3E}">
        <p14:creationId xmlns:p14="http://schemas.microsoft.com/office/powerpoint/2010/main" val="1322963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1DC0-EC3D-0355-E739-FEE862AC4EE8}"/>
              </a:ext>
            </a:extLst>
          </p:cNvPr>
          <p:cNvSpPr>
            <a:spLocks noGrp="1"/>
          </p:cNvSpPr>
          <p:nvPr>
            <p:ph type="title"/>
          </p:nvPr>
        </p:nvSpPr>
        <p:spPr>
          <a:xfrm>
            <a:off x="838200" y="297966"/>
            <a:ext cx="10515600" cy="1325563"/>
          </a:xfrm>
        </p:spPr>
        <p:txBody>
          <a:bodyPr>
            <a:normAutofit/>
          </a:bodyPr>
          <a:lstStyle/>
          <a:p>
            <a:r>
              <a:rPr lang="en-US" sz="3600" dirty="0">
                <a:latin typeface="Times New Roman"/>
                <a:cs typeface="Calibri Light"/>
              </a:rPr>
              <a:t>REFERENCES</a:t>
            </a:r>
          </a:p>
        </p:txBody>
      </p:sp>
      <p:sp>
        <p:nvSpPr>
          <p:cNvPr id="3" name="Content Placeholder 2">
            <a:extLst>
              <a:ext uri="{FF2B5EF4-FFF2-40B4-BE49-F238E27FC236}">
                <a16:creationId xmlns:a16="http://schemas.microsoft.com/office/drawing/2014/main" id="{D1F60D90-A951-2697-B225-7DEA5968191D}"/>
              </a:ext>
            </a:extLst>
          </p:cNvPr>
          <p:cNvSpPr>
            <a:spLocks noGrp="1"/>
          </p:cNvSpPr>
          <p:nvPr>
            <p:ph idx="1"/>
          </p:nvPr>
        </p:nvSpPr>
        <p:spPr>
          <a:xfrm>
            <a:off x="838200" y="1597180"/>
            <a:ext cx="10515600" cy="4351339"/>
          </a:xfrm>
        </p:spPr>
        <p:txBody>
          <a:bodyPr vert="horz" lIns="91440" tIns="45720" rIns="91440" bIns="45720" rtlCol="0" anchor="t">
            <a:normAutofit/>
          </a:bodyPr>
          <a:lstStyle/>
          <a:p>
            <a:pPr marL="0" indent="0">
              <a:buNone/>
            </a:pPr>
            <a:r>
              <a:rPr lang="en-US" sz="2400" dirty="0">
                <a:latin typeface="Times New Roman" panose="02020603050405020304" pitchFamily="18" charset="0"/>
                <a:ea typeface="+mn-lt"/>
                <a:cs typeface="Times New Roman" panose="02020603050405020304" pitchFamily="18" charset="0"/>
              </a:rPr>
              <a:t>[1] Wikimedia Foundation. (2023, October 16). </a:t>
            </a:r>
            <a:r>
              <a:rPr lang="en-US" sz="2400" i="1" dirty="0">
                <a:latin typeface="Times New Roman" panose="02020603050405020304" pitchFamily="18" charset="0"/>
                <a:ea typeface="+mn-lt"/>
                <a:cs typeface="Times New Roman" panose="02020603050405020304" pitchFamily="18" charset="0"/>
              </a:rPr>
              <a:t>Bayes’ theorem</a:t>
            </a:r>
            <a:r>
              <a:rPr lang="en-US" sz="2400" dirty="0">
                <a:latin typeface="Times New Roman" panose="02020603050405020304" pitchFamily="18" charset="0"/>
                <a:ea typeface="+mn-lt"/>
                <a:cs typeface="Times New Roman" panose="02020603050405020304" pitchFamily="18" charset="0"/>
              </a:rPr>
              <a:t>. Wikipedia. </a:t>
            </a:r>
            <a:r>
              <a:rPr lang="en-US" sz="2400" dirty="0">
                <a:latin typeface="Times New Roman" panose="02020603050405020304" pitchFamily="18" charset="0"/>
                <a:ea typeface="+mn-lt"/>
                <a:cs typeface="Times New Roman" panose="02020603050405020304" pitchFamily="18" charset="0"/>
                <a:hlinkClick r:id="rId2"/>
                <a:hlinkMouseOver r:id="rId2"/>
              </a:rPr>
              <a:t>https://en.wikipedia.org/wiki/Bayes%27_theorem</a:t>
            </a:r>
            <a:r>
              <a:rPr lang="en-US" sz="2400" dirty="0">
                <a:latin typeface="Times New Roman" panose="02020603050405020304" pitchFamily="18" charset="0"/>
                <a:ea typeface="+mn-lt"/>
                <a:cs typeface="Times New Roman" panose="02020603050405020304" pitchFamily="18" charset="0"/>
              </a:rPr>
              <a:t> </a:t>
            </a:r>
          </a:p>
          <a:p>
            <a:pPr marL="0" indent="0">
              <a:buNone/>
            </a:pPr>
            <a:r>
              <a:rPr lang="en-US" sz="2400" dirty="0">
                <a:latin typeface="Times New Roman" panose="02020603050405020304" pitchFamily="18" charset="0"/>
                <a:ea typeface="+mn-lt"/>
                <a:cs typeface="Times New Roman" panose="02020603050405020304" pitchFamily="18" charset="0"/>
              </a:rPr>
              <a:t>[2] </a:t>
            </a:r>
            <a:r>
              <a:rPr lang="en-US" sz="2400" dirty="0"/>
              <a:t>Comparison between multinomial and Bernoulli naïve Bayes for text ..., </a:t>
            </a:r>
            <a:r>
              <a:rPr lang="en-US" sz="2400" dirty="0">
                <a:hlinkClick r:id="rId3"/>
              </a:rPr>
              <a:t>https://ieeexplore.ieee.org/document/8776800 </a:t>
            </a:r>
            <a:r>
              <a:rPr lang="en-US" sz="2400" dirty="0"/>
              <a:t>(accessed Oct. 27, 2023). </a:t>
            </a:r>
          </a:p>
          <a:p>
            <a:pPr marL="0" indent="0">
              <a:buNone/>
            </a:pPr>
            <a:r>
              <a:rPr lang="en-US" sz="2400" dirty="0">
                <a:latin typeface="Times New Roman" panose="02020603050405020304" pitchFamily="18" charset="0"/>
                <a:ea typeface="+mn-lt"/>
                <a:cs typeface="Times New Roman" panose="02020603050405020304" pitchFamily="18" charset="0"/>
              </a:rPr>
              <a:t>[3] Banoula, M. (2023, August 29). </a:t>
            </a:r>
            <a:r>
              <a:rPr lang="en-US" sz="2400" i="1" dirty="0">
                <a:latin typeface="Times New Roman" panose="02020603050405020304" pitchFamily="18" charset="0"/>
                <a:ea typeface="+mn-lt"/>
                <a:cs typeface="Times New Roman" panose="02020603050405020304" pitchFamily="18" charset="0"/>
              </a:rPr>
              <a:t>Naive Bayes classifier: </a:t>
            </a:r>
            <a:r>
              <a:rPr lang="en-US" sz="2400" i="1" dirty="0" err="1">
                <a:latin typeface="Times New Roman" panose="02020603050405020304" pitchFamily="18" charset="0"/>
                <a:ea typeface="+mn-lt"/>
                <a:cs typeface="Times New Roman" panose="02020603050405020304" pitchFamily="18" charset="0"/>
              </a:rPr>
              <a:t>Simplilearn</a:t>
            </a:r>
            <a:r>
              <a:rPr lang="en-US" sz="2400" dirty="0">
                <a:latin typeface="Times New Roman" panose="02020603050405020304" pitchFamily="18" charset="0"/>
                <a:ea typeface="+mn-lt"/>
                <a:cs typeface="Times New Roman" panose="02020603050405020304" pitchFamily="18" charset="0"/>
              </a:rPr>
              <a:t>. Simplilearn.com. </a:t>
            </a:r>
            <a:r>
              <a:rPr lang="en-US" sz="2400" dirty="0">
                <a:latin typeface="Times New Roman" panose="02020603050405020304" pitchFamily="18" charset="0"/>
                <a:ea typeface="+mn-lt"/>
                <a:cs typeface="Times New Roman" panose="02020603050405020304" pitchFamily="18" charset="0"/>
                <a:hlinkClick r:id="rId4"/>
              </a:rPr>
              <a:t>https://www.simplilearn.com/tutorials/machine-learning-tutorial/naive-bayes-classifier</a:t>
            </a:r>
            <a:r>
              <a:rPr lang="en-US" sz="2400" dirty="0">
                <a:latin typeface="Times New Roman" panose="02020603050405020304" pitchFamily="18" charset="0"/>
                <a:ea typeface="+mn-lt"/>
                <a:cs typeface="Times New Roman" panose="02020603050405020304" pitchFamily="18" charset="0"/>
              </a:rPr>
              <a:t> </a:t>
            </a:r>
          </a:p>
          <a:p>
            <a:pPr marL="0" indent="0">
              <a:buNone/>
            </a:pPr>
            <a:r>
              <a:rPr lang="en-US" sz="2400" dirty="0">
                <a:ea typeface="+mn-lt"/>
                <a:cs typeface="+mn-lt"/>
              </a:rPr>
              <a:t>[4]Coding ninjas studio. Available at: </a:t>
            </a:r>
            <a:r>
              <a:rPr lang="en-US" sz="2400" dirty="0">
                <a:ea typeface="+mn-lt"/>
                <a:cs typeface="+mn-lt"/>
                <a:hlinkClick r:id="rId5"/>
              </a:rPr>
              <a:t>https://tinyurl.com/2s4x43pf</a:t>
            </a:r>
            <a:endParaRPr lang="en-US" sz="2400" dirty="0">
              <a:ea typeface="+mn-lt"/>
              <a:cs typeface="+mn-lt"/>
            </a:endParaRPr>
          </a:p>
          <a:p>
            <a:pPr marL="0" indent="0">
              <a:buNone/>
            </a:pPr>
            <a:r>
              <a:rPr lang="en-US" sz="2400" dirty="0">
                <a:ea typeface="+mn-lt"/>
                <a:cs typeface="+mn-lt"/>
              </a:rPr>
              <a:t>[5] </a:t>
            </a:r>
            <a:r>
              <a:rPr lang="en-US" sz="2400" dirty="0">
                <a:ea typeface="+mn-lt"/>
                <a:cs typeface="+mn-lt"/>
                <a:hlinkClick r:id="rId6"/>
              </a:rPr>
              <a:t>https://www.upgrad.com/blog/gaussian-naive-bayes/</a:t>
            </a:r>
            <a:endParaRPr lang="en-US" sz="2400" dirty="0">
              <a:ea typeface="+mn-lt"/>
              <a:cs typeface="+mn-lt"/>
            </a:endParaRPr>
          </a:p>
          <a:p>
            <a:pPr marL="0" indent="0">
              <a:buNone/>
            </a:pPr>
            <a:r>
              <a:rPr lang="en-US" sz="2400" dirty="0">
                <a:ea typeface="+mn-lt"/>
                <a:cs typeface="+mn-lt"/>
              </a:rPr>
              <a:t>[6] Gaussian Na</a:t>
            </a:r>
            <a:r>
              <a:rPr lang="en-US" sz="2400" dirty="0">
                <a:ea typeface="+mn-lt"/>
                <a:cs typeface="+mn-lt"/>
                <a:hlinkClick r:id="rId7"/>
              </a:rPr>
              <a:t>ï</a:t>
            </a:r>
            <a:r>
              <a:rPr lang="en-US" sz="2400" dirty="0">
                <a:ea typeface="+mn-lt"/>
                <a:cs typeface="+mn-lt"/>
              </a:rPr>
              <a:t>ve Bayes: </a:t>
            </a:r>
            <a:r>
              <a:rPr lang="en-US" sz="2400" dirty="0">
                <a:ea typeface="+mn-lt"/>
                <a:cs typeface="+mn-lt"/>
                <a:hlinkClick r:id="rId7"/>
              </a:rPr>
              <a:t>https://www.ibm.com/topics/naive-bayes</a:t>
            </a:r>
          </a:p>
          <a:p>
            <a:pPr marL="0" indent="0">
              <a:buNone/>
            </a:pPr>
            <a:endParaRPr lang="en-US" sz="2400" dirty="0">
              <a:latin typeface="Times New Roman" panose="02020603050405020304" pitchFamily="18" charset="0"/>
              <a:cs typeface="Times New Roman" panose="02020603050405020304" pitchFamily="18" charset="0"/>
            </a:endParaRPr>
          </a:p>
          <a:p>
            <a:pPr marL="227965" indent="-227965"/>
            <a:endParaRPr lang="en-US" dirty="0">
              <a:cs typeface="Calibri"/>
            </a:endParaRPr>
          </a:p>
          <a:p>
            <a:pPr marL="227965" indent="-227965"/>
            <a:endParaRPr lang="en-US" dirty="0">
              <a:ea typeface="+mn-lt"/>
              <a:cs typeface="+mn-lt"/>
            </a:endParaRPr>
          </a:p>
          <a:p>
            <a:pPr marL="227965" indent="-227965"/>
            <a:endParaRPr lang="en-US" dirty="0">
              <a:ea typeface="Calibri" panose="020F0502020204030204"/>
              <a:cs typeface="Calibri" panose="020F0502020204030204"/>
            </a:endParaRPr>
          </a:p>
        </p:txBody>
      </p:sp>
      <p:sp>
        <p:nvSpPr>
          <p:cNvPr id="7" name="Slide Number Placeholder 6">
            <a:extLst>
              <a:ext uri="{FF2B5EF4-FFF2-40B4-BE49-F238E27FC236}">
                <a16:creationId xmlns:a16="http://schemas.microsoft.com/office/drawing/2014/main" id="{5DE1D2C7-345F-EEFF-EB6E-C7B3EB914AF4}"/>
              </a:ext>
            </a:extLst>
          </p:cNvPr>
          <p:cNvSpPr>
            <a:spLocks noGrp="1"/>
          </p:cNvSpPr>
          <p:nvPr>
            <p:ph type="sldNum" sz="quarter" idx="12"/>
          </p:nvPr>
        </p:nvSpPr>
        <p:spPr>
          <a:xfrm>
            <a:off x="0" y="6295391"/>
            <a:ext cx="2743200" cy="365125"/>
          </a:xfrm>
        </p:spPr>
        <p:txBody>
          <a:bodyPr/>
          <a:lstStyle/>
          <a:p>
            <a:fld id="{2DEBF6B5-A8B6-5742-91AE-8DC29EBB8E42}" type="slidenum">
              <a:rPr lang="en-US" smtClean="0"/>
              <a:t>35</a:t>
            </a:fld>
            <a:endParaRPr lang="en-US" dirty="0"/>
          </a:p>
        </p:txBody>
      </p:sp>
    </p:spTree>
    <p:extLst>
      <p:ext uri="{BB962C8B-B14F-4D97-AF65-F5344CB8AC3E}">
        <p14:creationId xmlns:p14="http://schemas.microsoft.com/office/powerpoint/2010/main" val="2152192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406A-2B58-A14E-12E0-A28C4C773F8F}"/>
              </a:ext>
            </a:extLst>
          </p:cNvPr>
          <p:cNvSpPr>
            <a:spLocks noGrp="1"/>
          </p:cNvSpPr>
          <p:nvPr>
            <p:ph type="title"/>
          </p:nvPr>
        </p:nvSpPr>
        <p:spPr>
          <a:xfrm>
            <a:off x="838200" y="165155"/>
            <a:ext cx="10515600" cy="1325563"/>
          </a:xfrm>
        </p:spPr>
        <p:txBody>
          <a:bodyPr>
            <a:normAutofit/>
          </a:bodyPr>
          <a:lstStyle/>
          <a:p>
            <a:r>
              <a:rPr lang="en-US" sz="3600" dirty="0">
                <a:latin typeface="Times New Roman"/>
                <a:cs typeface="Calibri Light"/>
              </a:rPr>
              <a:t>REFERENCES</a:t>
            </a:r>
            <a:endParaRPr lang="en-US" sz="3600" dirty="0">
              <a:latin typeface="Times New Roman"/>
            </a:endParaRPr>
          </a:p>
        </p:txBody>
      </p:sp>
      <p:sp>
        <p:nvSpPr>
          <p:cNvPr id="3" name="Content Placeholder 2">
            <a:extLst>
              <a:ext uri="{FF2B5EF4-FFF2-40B4-BE49-F238E27FC236}">
                <a16:creationId xmlns:a16="http://schemas.microsoft.com/office/drawing/2014/main" id="{C2A86957-41D0-9A51-18E6-C84D57FD3153}"/>
              </a:ext>
            </a:extLst>
          </p:cNvPr>
          <p:cNvSpPr>
            <a:spLocks noGrp="1"/>
          </p:cNvSpPr>
          <p:nvPr>
            <p:ph idx="1"/>
          </p:nvPr>
        </p:nvSpPr>
        <p:spPr>
          <a:xfrm>
            <a:off x="838200" y="1212781"/>
            <a:ext cx="10515600" cy="4356000"/>
          </a:xfrm>
        </p:spPr>
        <p:txBody>
          <a:bodyPr vert="horz" lIns="91440" tIns="36000" rIns="108000" bIns="144000" rtlCol="0" anchor="t">
            <a:normAutofit fontScale="70000" lnSpcReduction="20000"/>
          </a:bodyPr>
          <a:lstStyle/>
          <a:p>
            <a:pPr marL="0" indent="0">
              <a:buNone/>
            </a:pPr>
            <a:endParaRPr lang="en-US" dirty="0">
              <a:ea typeface="+mn-lt"/>
              <a:cs typeface="+mn-lt"/>
            </a:endParaRPr>
          </a:p>
          <a:p>
            <a:pPr marL="0" indent="0">
              <a:buNone/>
            </a:pPr>
            <a:r>
              <a:rPr lang="en-US" sz="5100" dirty="0">
                <a:latin typeface="Times New Roman"/>
                <a:ea typeface="+mj-ea"/>
                <a:cs typeface="Calibri Light"/>
              </a:rPr>
              <a:t>IMAGES</a:t>
            </a:r>
          </a:p>
          <a:p>
            <a:pPr marL="0" indent="0">
              <a:buNone/>
            </a:pPr>
            <a:endParaRPr lang="en-US" dirty="0">
              <a:ea typeface="+mn-lt"/>
              <a:cs typeface="+mn-lt"/>
              <a:hlinkClick r:id="rId2"/>
            </a:endParaRPr>
          </a:p>
          <a:p>
            <a:pPr marL="0" indent="0">
              <a:buNone/>
            </a:pPr>
            <a:r>
              <a:rPr lang="en-US" dirty="0">
                <a:ea typeface="+mn-lt"/>
                <a:cs typeface="+mn-lt"/>
              </a:rPr>
              <a:t>[1] </a:t>
            </a:r>
            <a:r>
              <a:rPr lang="en-US" dirty="0">
                <a:ea typeface="+mn-lt"/>
                <a:cs typeface="+mn-lt"/>
                <a:hlinkClick r:id="rId2"/>
              </a:rPr>
              <a:t>https://tinyurl.com/5fsvthvr</a:t>
            </a:r>
          </a:p>
          <a:p>
            <a:pPr marL="0" indent="0">
              <a:buNone/>
            </a:pPr>
            <a:r>
              <a:rPr lang="en-US" dirty="0">
                <a:ea typeface="+mn-lt"/>
                <a:cs typeface="+mn-lt"/>
              </a:rPr>
              <a:t>[2] </a:t>
            </a:r>
            <a:r>
              <a:rPr lang="en-US" dirty="0">
                <a:ea typeface="+mn-lt"/>
                <a:cs typeface="+mn-lt"/>
                <a:hlinkClick r:id="rId2"/>
              </a:rPr>
              <a:t>https://tinyurl.com/yckfb38n</a:t>
            </a:r>
          </a:p>
          <a:p>
            <a:pPr marL="0" indent="0">
              <a:buNone/>
            </a:pPr>
            <a:r>
              <a:rPr lang="en-US" dirty="0">
                <a:ea typeface="+mn-lt"/>
                <a:cs typeface="+mn-lt"/>
              </a:rPr>
              <a:t>[3] </a:t>
            </a:r>
            <a:r>
              <a:rPr lang="en-US" dirty="0">
                <a:ea typeface="+mn-lt"/>
                <a:cs typeface="+mn-lt"/>
                <a:hlinkClick r:id="rId2"/>
              </a:rPr>
              <a:t>https://www.enjoyalgorithms.com/blog/naive-bayes-in-ml</a:t>
            </a:r>
          </a:p>
          <a:p>
            <a:pPr marL="0" indent="0">
              <a:buNone/>
            </a:pPr>
            <a:r>
              <a:rPr lang="en-US" sz="2900" dirty="0">
                <a:ea typeface="+mn-lt"/>
                <a:cs typeface="+mn-lt"/>
              </a:rPr>
              <a:t>[4] Naive Bayes classifier PPT. Available at: </a:t>
            </a:r>
            <a:r>
              <a:rPr lang="en-US" sz="2900" dirty="0">
                <a:ea typeface="+mn-lt"/>
                <a:cs typeface="+mn-lt"/>
                <a:hlinkClick r:id="rId3"/>
              </a:rPr>
              <a:t>https://www.slideshare.net/knoldus/naive-bayes-classifier-99907521 (Accessed: 18 October 2023).</a:t>
            </a:r>
            <a:endParaRPr lang="en-US" sz="2900" dirty="0">
              <a:ea typeface="+mn-lt"/>
              <a:cs typeface="+mn-lt"/>
            </a:endParaRPr>
          </a:p>
          <a:p>
            <a:pPr marL="0" indent="0">
              <a:buNone/>
            </a:pPr>
            <a:r>
              <a:rPr lang="en-US" sz="2900" dirty="0">
                <a:ea typeface="+mn-lt"/>
                <a:cs typeface="+mn-lt"/>
              </a:rPr>
              <a:t>[5] Coding ninjas studio. Available at: </a:t>
            </a:r>
            <a:r>
              <a:rPr lang="en-US" sz="2900" dirty="0">
                <a:ea typeface="+mn-lt"/>
                <a:cs typeface="+mn-lt"/>
                <a:hlinkClick r:id="rId4"/>
              </a:rPr>
              <a:t>https://www.codingninjas.com/studio/library/bernoulli-naive-bayes (Accessed: 25 October 2023). </a:t>
            </a:r>
            <a:endParaRPr lang="en-US" sz="2900" dirty="0">
              <a:ea typeface="+mn-lt"/>
              <a:cs typeface="+mn-lt"/>
              <a:hlinkClick r:id="rId2"/>
            </a:endParaRPr>
          </a:p>
          <a:p>
            <a:pPr marL="0" indent="0">
              <a:buNone/>
            </a:pPr>
            <a:r>
              <a:rPr lang="en-US" sz="2900" dirty="0">
                <a:ea typeface="+mn-lt"/>
                <a:cs typeface="+mn-lt"/>
              </a:rPr>
              <a:t>[6] Naive Bayes PPT. Available at: </a:t>
            </a:r>
            <a:r>
              <a:rPr lang="en-US" sz="2900" dirty="0">
                <a:ea typeface="+mn-lt"/>
                <a:cs typeface="+mn-lt"/>
                <a:hlinkClick r:id="rId5"/>
              </a:rPr>
              <a:t>https://www.slideshare.net/CloudxLab/naive-bayes-99709376 (Accessed: 18 October 2023).</a:t>
            </a:r>
            <a:endParaRPr lang="en-US" sz="2900" dirty="0">
              <a:ea typeface="+mn-lt"/>
              <a:cs typeface="+mn-lt"/>
            </a:endParaRPr>
          </a:p>
          <a:p>
            <a:pPr marL="0" indent="0">
              <a:buNone/>
            </a:pPr>
            <a:endParaRPr lang="en-US" dirty="0"/>
          </a:p>
          <a:p>
            <a:pPr marL="227965" indent="-227965"/>
            <a:endParaRPr lang="en-US" dirty="0"/>
          </a:p>
        </p:txBody>
      </p:sp>
      <p:sp>
        <p:nvSpPr>
          <p:cNvPr id="7" name="Slide Number Placeholder 6">
            <a:extLst>
              <a:ext uri="{FF2B5EF4-FFF2-40B4-BE49-F238E27FC236}">
                <a16:creationId xmlns:a16="http://schemas.microsoft.com/office/drawing/2014/main" id="{738F167A-20D0-E6E1-25BB-0C4ECED5F0DD}"/>
              </a:ext>
            </a:extLst>
          </p:cNvPr>
          <p:cNvSpPr>
            <a:spLocks noGrp="1"/>
          </p:cNvSpPr>
          <p:nvPr>
            <p:ph type="sldNum" sz="quarter" idx="12"/>
          </p:nvPr>
        </p:nvSpPr>
        <p:spPr>
          <a:xfrm>
            <a:off x="0" y="6264911"/>
            <a:ext cx="2743200" cy="365125"/>
          </a:xfrm>
        </p:spPr>
        <p:txBody>
          <a:bodyPr/>
          <a:lstStyle/>
          <a:p>
            <a:fld id="{2DEBF6B5-A8B6-5742-91AE-8DC29EBB8E42}" type="slidenum">
              <a:rPr lang="en-US" smtClean="0"/>
              <a:t>36</a:t>
            </a:fld>
            <a:endParaRPr lang="en-US" dirty="0"/>
          </a:p>
        </p:txBody>
      </p:sp>
    </p:spTree>
    <p:extLst>
      <p:ext uri="{BB962C8B-B14F-4D97-AF65-F5344CB8AC3E}">
        <p14:creationId xmlns:p14="http://schemas.microsoft.com/office/powerpoint/2010/main" val="212848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819CB9E-8938-5E08-611B-65178E5B825A}"/>
              </a:ext>
            </a:extLst>
          </p:cNvPr>
          <p:cNvSpPr>
            <a:spLocks noGrp="1"/>
          </p:cNvSpPr>
          <p:nvPr>
            <p:ph type="title"/>
          </p:nvPr>
        </p:nvSpPr>
        <p:spPr>
          <a:xfrm>
            <a:off x="964548" y="343969"/>
            <a:ext cx="3380527" cy="1642956"/>
          </a:xfrm>
        </p:spPr>
        <p:txBody>
          <a:bodyPr anchor="b">
            <a:normAutofit fontScale="90000"/>
          </a:bodyPr>
          <a:lstStyle/>
          <a:p>
            <a:r>
              <a:rPr lang="en-US" sz="3200" dirty="0">
                <a:solidFill>
                  <a:schemeClr val="tx2"/>
                </a:solidFill>
                <a:latin typeface="Times New Roman"/>
                <a:cs typeface="Calibri Light"/>
              </a:rPr>
              <a:t>INTRODUCTION TO NAÏVE BAYES CLASSIFIER</a:t>
            </a:r>
            <a:endParaRPr lang="en-US" sz="3200" dirty="0">
              <a:solidFill>
                <a:schemeClr val="tx2"/>
              </a:solidFill>
              <a:latin typeface="Times New Roman"/>
              <a:cs typeface="Times New Roman"/>
            </a:endParaRPr>
          </a:p>
        </p:txBody>
      </p:sp>
      <p:sp>
        <p:nvSpPr>
          <p:cNvPr id="20" name="Content Placeholder 19">
            <a:extLst>
              <a:ext uri="{FF2B5EF4-FFF2-40B4-BE49-F238E27FC236}">
                <a16:creationId xmlns:a16="http://schemas.microsoft.com/office/drawing/2014/main" id="{E590F7E2-BA1B-9C40-C277-336AC2B05019}"/>
              </a:ext>
            </a:extLst>
          </p:cNvPr>
          <p:cNvSpPr>
            <a:spLocks noGrp="1"/>
          </p:cNvSpPr>
          <p:nvPr>
            <p:ph idx="1"/>
          </p:nvPr>
        </p:nvSpPr>
        <p:spPr>
          <a:xfrm>
            <a:off x="801686" y="1882384"/>
            <a:ext cx="6369037" cy="4198895"/>
          </a:xfrm>
        </p:spPr>
        <p:txBody>
          <a:bodyPr vert="horz" lIns="91440" tIns="45720" rIns="91440" bIns="45720" rtlCol="0" anchor="t">
            <a:noAutofit/>
          </a:bodyPr>
          <a:lstStyle/>
          <a:p>
            <a:pPr marL="227965" indent="-227965"/>
            <a:r>
              <a:rPr lang="en-US" sz="2400">
                <a:solidFill>
                  <a:schemeClr val="tx2"/>
                </a:solidFill>
                <a:latin typeface="Times New Roman"/>
                <a:ea typeface="Calibri"/>
                <a:cs typeface="Calibri" panose="020F0502020204030204"/>
              </a:rPr>
              <a:t>Naïve bayes classifier assumes that all the features are unrelated to each other. Presence or absence of a feature does not influence the presence or absence of any other feature. </a:t>
            </a:r>
          </a:p>
          <a:p>
            <a:pPr marL="227965" indent="-227965"/>
            <a:r>
              <a:rPr lang="en-US" sz="2400">
                <a:solidFill>
                  <a:schemeClr val="tx2"/>
                </a:solidFill>
                <a:latin typeface="Times New Roman"/>
                <a:ea typeface="Calibri"/>
                <a:cs typeface="Calibri" panose="020F0502020204030204"/>
              </a:rPr>
              <a:t>It is a Statistical method for classification.</a:t>
            </a:r>
          </a:p>
          <a:p>
            <a:pPr marL="227965" indent="-227965"/>
            <a:r>
              <a:rPr lang="en-US" sz="2400">
                <a:solidFill>
                  <a:schemeClr val="tx2"/>
                </a:solidFill>
                <a:latin typeface="Times New Roman"/>
                <a:ea typeface="Calibri"/>
                <a:cs typeface="Calibri" panose="020F0502020204030204"/>
              </a:rPr>
              <a:t>It Can solve problems involving both categorical and continuous-valued attributes.</a:t>
            </a:r>
            <a:endParaRPr lang="en-US" sz="2400">
              <a:solidFill>
                <a:schemeClr val="tx2"/>
              </a:solidFill>
              <a:latin typeface="Times New Roman"/>
              <a:cs typeface="Calibri" panose="020F0502020204030204"/>
            </a:endParaRPr>
          </a:p>
          <a:p>
            <a:pPr marL="227965" indent="-227965"/>
            <a:r>
              <a:rPr lang="en-US" sz="2400">
                <a:solidFill>
                  <a:schemeClr val="tx2"/>
                </a:solidFill>
                <a:latin typeface="Times New Roman"/>
                <a:cs typeface="Calibri" panose="020F0502020204030204"/>
              </a:rPr>
              <a:t>Comes under Supervised Learning.</a:t>
            </a:r>
            <a:endParaRPr lang="en-US" sz="2400">
              <a:solidFill>
                <a:schemeClr val="tx2"/>
              </a:solidFill>
              <a:latin typeface="Times New Roman"/>
              <a:ea typeface="Calibri"/>
              <a:cs typeface="Calibri"/>
            </a:endParaRPr>
          </a:p>
          <a:p>
            <a:pPr marL="227965" indent="-227965"/>
            <a:r>
              <a:rPr lang="en-US" sz="2400">
                <a:solidFill>
                  <a:schemeClr val="tx2"/>
                </a:solidFill>
                <a:latin typeface="Times New Roman"/>
                <a:ea typeface="Calibri"/>
                <a:cs typeface="Calibri"/>
              </a:rPr>
              <a:t>Assumes an underlying probabilistic model, the Bayes theorem.</a:t>
            </a:r>
          </a:p>
        </p:txBody>
      </p:sp>
      <p:sp>
        <p:nvSpPr>
          <p:cNvPr id="3" name="Rectangle 2">
            <a:extLst>
              <a:ext uri="{FF2B5EF4-FFF2-40B4-BE49-F238E27FC236}">
                <a16:creationId xmlns:a16="http://schemas.microsoft.com/office/drawing/2014/main" id="{C455F97D-3AE7-2FF8-7C38-05C8B0C5BFC7}"/>
              </a:ext>
            </a:extLst>
          </p:cNvPr>
          <p:cNvSpPr/>
          <p:nvPr/>
        </p:nvSpPr>
        <p:spPr>
          <a:xfrm>
            <a:off x="8571282" y="1029251"/>
            <a:ext cx="2097538" cy="41386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94360">
              <a:spcAft>
                <a:spcPts val="600"/>
              </a:spcAft>
            </a:pPr>
            <a:r>
              <a:rPr lang="en-US" sz="1170" kern="1200">
                <a:solidFill>
                  <a:schemeClr val="tx1"/>
                </a:solidFill>
                <a:latin typeface="+mn-lt"/>
                <a:ea typeface="+mn-ea"/>
                <a:cs typeface="Calibri"/>
              </a:rPr>
              <a:t>Machine Learning</a:t>
            </a:r>
            <a:endParaRPr lang="en-US">
              <a:solidFill>
                <a:schemeClr val="tx1"/>
              </a:solidFill>
            </a:endParaRPr>
          </a:p>
        </p:txBody>
      </p:sp>
      <p:sp>
        <p:nvSpPr>
          <p:cNvPr id="4" name="Rectangle 3">
            <a:extLst>
              <a:ext uri="{FF2B5EF4-FFF2-40B4-BE49-F238E27FC236}">
                <a16:creationId xmlns:a16="http://schemas.microsoft.com/office/drawing/2014/main" id="{F998898C-5AF6-9160-FEEF-692A0EA6D133}"/>
              </a:ext>
            </a:extLst>
          </p:cNvPr>
          <p:cNvSpPr/>
          <p:nvPr/>
        </p:nvSpPr>
        <p:spPr>
          <a:xfrm>
            <a:off x="7163237" y="2383933"/>
            <a:ext cx="2097538" cy="4138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594360">
              <a:spcAft>
                <a:spcPts val="600"/>
              </a:spcAft>
            </a:pPr>
            <a:r>
              <a:rPr lang="en-US" sz="1170" kern="1200">
                <a:solidFill>
                  <a:schemeClr val="tx1"/>
                </a:solidFill>
                <a:latin typeface="+mn-lt"/>
                <a:ea typeface="+mn-ea"/>
                <a:cs typeface="Calibri"/>
              </a:rPr>
              <a:t>Supervised Learning</a:t>
            </a:r>
            <a:endParaRPr lang="en-US">
              <a:solidFill>
                <a:schemeClr val="tx1"/>
              </a:solidFill>
            </a:endParaRPr>
          </a:p>
        </p:txBody>
      </p:sp>
      <p:sp>
        <p:nvSpPr>
          <p:cNvPr id="5" name="Rectangle 4">
            <a:extLst>
              <a:ext uri="{FF2B5EF4-FFF2-40B4-BE49-F238E27FC236}">
                <a16:creationId xmlns:a16="http://schemas.microsoft.com/office/drawing/2014/main" id="{7571FD01-6FBE-6EB1-0155-1EC8CCA87514}"/>
              </a:ext>
            </a:extLst>
          </p:cNvPr>
          <p:cNvSpPr/>
          <p:nvPr/>
        </p:nvSpPr>
        <p:spPr>
          <a:xfrm>
            <a:off x="9627072" y="2383934"/>
            <a:ext cx="2097538" cy="4138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594360">
              <a:spcAft>
                <a:spcPts val="600"/>
              </a:spcAft>
            </a:pPr>
            <a:r>
              <a:rPr lang="en-US" sz="1170" kern="1200">
                <a:solidFill>
                  <a:schemeClr val="tx1"/>
                </a:solidFill>
                <a:latin typeface="+mn-lt"/>
                <a:ea typeface="+mn-ea"/>
                <a:cs typeface="Calibri"/>
              </a:rPr>
              <a:t>Unsupervised Learning</a:t>
            </a:r>
            <a:endParaRPr lang="en-US">
              <a:solidFill>
                <a:schemeClr val="tx1"/>
              </a:solidFill>
            </a:endParaRPr>
          </a:p>
        </p:txBody>
      </p:sp>
      <p:sp>
        <p:nvSpPr>
          <p:cNvPr id="6" name="Rectangle 5">
            <a:extLst>
              <a:ext uri="{FF2B5EF4-FFF2-40B4-BE49-F238E27FC236}">
                <a16:creationId xmlns:a16="http://schemas.microsoft.com/office/drawing/2014/main" id="{7A1CB845-931A-FE04-4FAF-839BA624B412}"/>
              </a:ext>
            </a:extLst>
          </p:cNvPr>
          <p:cNvSpPr/>
          <p:nvPr/>
        </p:nvSpPr>
        <p:spPr>
          <a:xfrm>
            <a:off x="7225602" y="3602595"/>
            <a:ext cx="2097538" cy="413864"/>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594360">
              <a:spcAft>
                <a:spcPts val="600"/>
              </a:spcAft>
            </a:pPr>
            <a:r>
              <a:rPr lang="en-US" sz="1170" kern="1200">
                <a:solidFill>
                  <a:schemeClr val="tx1"/>
                </a:solidFill>
                <a:latin typeface="+mn-lt"/>
                <a:ea typeface="+mn-ea"/>
                <a:cs typeface="Calibri"/>
              </a:rPr>
              <a:t>Classification</a:t>
            </a:r>
            <a:endParaRPr lang="en-US">
              <a:solidFill>
                <a:schemeClr val="tx1"/>
              </a:solidFill>
              <a:cs typeface="Calibri"/>
            </a:endParaRPr>
          </a:p>
        </p:txBody>
      </p:sp>
      <p:sp>
        <p:nvSpPr>
          <p:cNvPr id="7" name="Rectangle 6">
            <a:extLst>
              <a:ext uri="{FF2B5EF4-FFF2-40B4-BE49-F238E27FC236}">
                <a16:creationId xmlns:a16="http://schemas.microsoft.com/office/drawing/2014/main" id="{5282F11F-4889-5C8F-5BC9-C70EA071087B}"/>
              </a:ext>
            </a:extLst>
          </p:cNvPr>
          <p:cNvSpPr/>
          <p:nvPr/>
        </p:nvSpPr>
        <p:spPr>
          <a:xfrm>
            <a:off x="9670842" y="3559051"/>
            <a:ext cx="2097538" cy="413864"/>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594360">
              <a:spcAft>
                <a:spcPts val="600"/>
              </a:spcAft>
            </a:pPr>
            <a:r>
              <a:rPr lang="en-US" sz="1170" kern="1200">
                <a:solidFill>
                  <a:schemeClr val="tx1"/>
                </a:solidFill>
                <a:latin typeface="+mn-lt"/>
                <a:ea typeface="+mn-ea"/>
                <a:cs typeface="Calibri"/>
              </a:rPr>
              <a:t>Regression</a:t>
            </a:r>
            <a:endParaRPr lang="en-US">
              <a:solidFill>
                <a:schemeClr val="tx1"/>
              </a:solidFill>
              <a:cs typeface="Calibri"/>
            </a:endParaRPr>
          </a:p>
        </p:txBody>
      </p:sp>
      <p:sp>
        <p:nvSpPr>
          <p:cNvPr id="8" name="Rectangle 7">
            <a:extLst>
              <a:ext uri="{FF2B5EF4-FFF2-40B4-BE49-F238E27FC236}">
                <a16:creationId xmlns:a16="http://schemas.microsoft.com/office/drawing/2014/main" id="{170F4267-1DA4-8855-DF67-CF0D8A5173A4}"/>
              </a:ext>
            </a:extLst>
          </p:cNvPr>
          <p:cNvSpPr/>
          <p:nvPr/>
        </p:nvSpPr>
        <p:spPr>
          <a:xfrm>
            <a:off x="7225913" y="4723285"/>
            <a:ext cx="2097538" cy="41386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594360">
              <a:spcAft>
                <a:spcPts val="600"/>
              </a:spcAft>
            </a:pPr>
            <a:r>
              <a:rPr lang="en-US" sz="1170" kern="1200">
                <a:solidFill>
                  <a:schemeClr val="tx1"/>
                </a:solidFill>
                <a:latin typeface="+mn-lt"/>
                <a:ea typeface="+mn-ea"/>
                <a:cs typeface="Calibri"/>
              </a:rPr>
              <a:t>Naïve Bayes</a:t>
            </a:r>
            <a:endParaRPr lang="en-US">
              <a:solidFill>
                <a:schemeClr val="tx1"/>
              </a:solidFill>
              <a:cs typeface="Calibri"/>
            </a:endParaRPr>
          </a:p>
        </p:txBody>
      </p:sp>
      <p:pic>
        <p:nvPicPr>
          <p:cNvPr id="12" name="Graphic 11" descr="Line arrow: Straight with solid fill">
            <a:extLst>
              <a:ext uri="{FF2B5EF4-FFF2-40B4-BE49-F238E27FC236}">
                <a16:creationId xmlns:a16="http://schemas.microsoft.com/office/drawing/2014/main" id="{14B0BE15-4DE1-F703-B63F-9D51B64C23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940000">
            <a:off x="8583563" y="1694678"/>
            <a:ext cx="904057" cy="584179"/>
          </a:xfrm>
          <a:prstGeom prst="rect">
            <a:avLst/>
          </a:prstGeom>
        </p:spPr>
      </p:pic>
      <p:pic>
        <p:nvPicPr>
          <p:cNvPr id="13" name="Graphic 12" descr="Line arrow: Straight with solid fill">
            <a:extLst>
              <a:ext uri="{FF2B5EF4-FFF2-40B4-BE49-F238E27FC236}">
                <a16:creationId xmlns:a16="http://schemas.microsoft.com/office/drawing/2014/main" id="{3442AEE3-98C1-FAD1-6F45-E4062E576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400000">
            <a:off x="9538124" y="1685302"/>
            <a:ext cx="897036" cy="591201"/>
          </a:xfrm>
          <a:prstGeom prst="rect">
            <a:avLst/>
          </a:prstGeom>
        </p:spPr>
      </p:pic>
      <p:pic>
        <p:nvPicPr>
          <p:cNvPr id="15" name="Graphic 14" descr="Line arrow: Straight with solid fill">
            <a:extLst>
              <a:ext uri="{FF2B5EF4-FFF2-40B4-BE49-F238E27FC236}">
                <a16:creationId xmlns:a16="http://schemas.microsoft.com/office/drawing/2014/main" id="{EE795083-3CDA-06A9-046C-62864C546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080000">
            <a:off x="7905656" y="2879554"/>
            <a:ext cx="740771" cy="595064"/>
          </a:xfrm>
          <a:prstGeom prst="rect">
            <a:avLst/>
          </a:prstGeom>
        </p:spPr>
      </p:pic>
      <p:pic>
        <p:nvPicPr>
          <p:cNvPr id="17" name="Graphic 16" descr="Line arrow: Straight with solid fill">
            <a:extLst>
              <a:ext uri="{FF2B5EF4-FFF2-40B4-BE49-F238E27FC236}">
                <a16:creationId xmlns:a16="http://schemas.microsoft.com/office/drawing/2014/main" id="{0995AFFF-DCC6-DDDF-7B72-0FAA0BC55B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420000">
            <a:off x="8342124" y="2882883"/>
            <a:ext cx="1502770" cy="573294"/>
          </a:xfrm>
          <a:prstGeom prst="rect">
            <a:avLst/>
          </a:prstGeom>
        </p:spPr>
      </p:pic>
      <p:pic>
        <p:nvPicPr>
          <p:cNvPr id="18" name="Graphic 17" descr="Line arrow: Straight with solid fill">
            <a:extLst>
              <a:ext uri="{FF2B5EF4-FFF2-40B4-BE49-F238E27FC236}">
                <a16:creationId xmlns:a16="http://schemas.microsoft.com/office/drawing/2014/main" id="{5173904D-92C0-C9DF-266F-2BF569F950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7955711" y="4114341"/>
            <a:ext cx="624944" cy="595064"/>
          </a:xfrm>
          <a:prstGeom prst="rect">
            <a:avLst/>
          </a:prstGeom>
        </p:spPr>
      </p:pic>
      <p:sp>
        <p:nvSpPr>
          <p:cNvPr id="11" name="Slide Number Placeholder 10">
            <a:extLst>
              <a:ext uri="{FF2B5EF4-FFF2-40B4-BE49-F238E27FC236}">
                <a16:creationId xmlns:a16="http://schemas.microsoft.com/office/drawing/2014/main" id="{D600EDDD-D8F0-FD13-3CBE-DC44E189330C}"/>
              </a:ext>
            </a:extLst>
          </p:cNvPr>
          <p:cNvSpPr>
            <a:spLocks noGrp="1"/>
          </p:cNvSpPr>
          <p:nvPr>
            <p:ph type="sldNum" sz="quarter" idx="12"/>
          </p:nvPr>
        </p:nvSpPr>
        <p:spPr>
          <a:xfrm>
            <a:off x="43543" y="6291037"/>
            <a:ext cx="2743200" cy="365125"/>
          </a:xfrm>
        </p:spPr>
        <p:txBody>
          <a:bodyPr/>
          <a:lstStyle/>
          <a:p>
            <a:fld id="{2DEBF6B5-A8B6-5742-91AE-8DC29EBB8E42}" type="slidenum">
              <a:rPr lang="en-US" smtClean="0"/>
              <a:t>4</a:t>
            </a:fld>
            <a:endParaRPr lang="en-US"/>
          </a:p>
        </p:txBody>
      </p:sp>
    </p:spTree>
    <p:extLst>
      <p:ext uri="{BB962C8B-B14F-4D97-AF65-F5344CB8AC3E}">
        <p14:creationId xmlns:p14="http://schemas.microsoft.com/office/powerpoint/2010/main" val="203277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standing people looking at whiteboard on classroom wall, man wearing glasses holding whiteboard marker and writing">
            <a:extLst>
              <a:ext uri="{FF2B5EF4-FFF2-40B4-BE49-F238E27FC236}">
                <a16:creationId xmlns:a16="http://schemas.microsoft.com/office/drawing/2014/main" id="{90F8C1D8-D6F0-3AB5-5B8A-EE32EDBBC758}"/>
              </a:ext>
            </a:extLst>
          </p:cNvPr>
          <p:cNvPicPr>
            <a:picLocks noGrp="1" noChangeAspect="1"/>
          </p:cNvPicPr>
          <p:nvPr>
            <p:ph idx="1"/>
          </p:nvPr>
        </p:nvPicPr>
        <p:blipFill>
          <a:blip r:embed="rId2"/>
          <a:stretch>
            <a:fillRect/>
          </a:stretch>
        </p:blipFill>
        <p:spPr>
          <a:xfrm>
            <a:off x="6134780" y="449851"/>
            <a:ext cx="5854741" cy="55691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193F0C44-CE67-47D3-8BA0-3A4AD89F6DC7}"/>
              </a:ext>
            </a:extLst>
          </p:cNvPr>
          <p:cNvSpPr>
            <a:spLocks noGrp="1"/>
          </p:cNvSpPr>
          <p:nvPr>
            <p:ph type="title"/>
          </p:nvPr>
        </p:nvSpPr>
        <p:spPr>
          <a:xfrm>
            <a:off x="910119" y="572569"/>
            <a:ext cx="3380527" cy="1642956"/>
          </a:xfrm>
        </p:spPr>
        <p:txBody>
          <a:bodyPr anchor="b">
            <a:normAutofit/>
          </a:bodyPr>
          <a:lstStyle/>
          <a:p>
            <a:r>
              <a:rPr lang="en-US" sz="3600">
                <a:solidFill>
                  <a:schemeClr val="tx2"/>
                </a:solidFill>
                <a:latin typeface="Times New Roman"/>
                <a:cs typeface="Calibri Light"/>
              </a:rPr>
              <a:t>Introducing Naïve Bayes Classifier</a:t>
            </a:r>
            <a:endParaRPr lang="en-US" sz="3600">
              <a:solidFill>
                <a:schemeClr val="tx2"/>
              </a:solidFill>
              <a:latin typeface="Times New Roman"/>
              <a:cs typeface="Times New Roman"/>
            </a:endParaRPr>
          </a:p>
        </p:txBody>
      </p:sp>
      <p:sp>
        <p:nvSpPr>
          <p:cNvPr id="3" name="TextBox 2">
            <a:extLst>
              <a:ext uri="{FF2B5EF4-FFF2-40B4-BE49-F238E27FC236}">
                <a16:creationId xmlns:a16="http://schemas.microsoft.com/office/drawing/2014/main" id="{E5AAAC2C-BDD2-B735-A0B3-517AD5893A54}"/>
              </a:ext>
            </a:extLst>
          </p:cNvPr>
          <p:cNvSpPr txBox="1"/>
          <p:nvPr/>
        </p:nvSpPr>
        <p:spPr>
          <a:xfrm>
            <a:off x="912915" y="2350324"/>
            <a:ext cx="51039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400" dirty="0">
                <a:latin typeface="Times New Roman"/>
                <a:cs typeface="Calibri"/>
              </a:rPr>
              <a:t>Principles of conditional probability given by Bayes' theorem</a:t>
            </a:r>
          </a:p>
          <a:p>
            <a:endParaRPr lang="en-US" sz="2400" dirty="0">
              <a:latin typeface="Times New Roman"/>
              <a:cs typeface="Calibri"/>
            </a:endParaRPr>
          </a:p>
          <a:p>
            <a:pPr marL="285750" indent="-285750">
              <a:buFont typeface="Wingdings"/>
              <a:buChar char="v"/>
            </a:pPr>
            <a:r>
              <a:rPr lang="en-US" sz="2400" dirty="0">
                <a:latin typeface="Times New Roman"/>
                <a:cs typeface="Calibri"/>
              </a:rPr>
              <a:t>Let's understand the simple concepts in probability that are used in  this  algorithm</a:t>
            </a:r>
          </a:p>
        </p:txBody>
      </p:sp>
      <p:sp>
        <p:nvSpPr>
          <p:cNvPr id="8" name="Slide Number Placeholder 7">
            <a:extLst>
              <a:ext uri="{FF2B5EF4-FFF2-40B4-BE49-F238E27FC236}">
                <a16:creationId xmlns:a16="http://schemas.microsoft.com/office/drawing/2014/main" id="{52B641ED-8B67-503E-28D6-BF621F7B02FD}"/>
              </a:ext>
            </a:extLst>
          </p:cNvPr>
          <p:cNvSpPr>
            <a:spLocks noGrp="1"/>
          </p:cNvSpPr>
          <p:nvPr>
            <p:ph type="sldNum" sz="quarter" idx="12"/>
          </p:nvPr>
        </p:nvSpPr>
        <p:spPr>
          <a:xfrm>
            <a:off x="0" y="6295391"/>
            <a:ext cx="2743200" cy="365125"/>
          </a:xfrm>
        </p:spPr>
        <p:txBody>
          <a:bodyPr/>
          <a:lstStyle/>
          <a:p>
            <a:fld id="{2DEBF6B5-A8B6-5742-91AE-8DC29EBB8E42}" type="slidenum">
              <a:rPr lang="en-US" smtClean="0"/>
              <a:t>5</a:t>
            </a:fld>
            <a:endParaRPr lang="en-US" dirty="0"/>
          </a:p>
        </p:txBody>
      </p:sp>
    </p:spTree>
    <p:extLst>
      <p:ext uri="{BB962C8B-B14F-4D97-AF65-F5344CB8AC3E}">
        <p14:creationId xmlns:p14="http://schemas.microsoft.com/office/powerpoint/2010/main" val="1529353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803"/>
            <a:ext cx="10515600" cy="1325563"/>
          </a:xfrm>
        </p:spPr>
        <p:txBody>
          <a:bodyPr>
            <a:normAutofit/>
          </a:bodyPr>
          <a:lstStyle/>
          <a:p>
            <a:r>
              <a:rPr lang="en-US" sz="3600" dirty="0">
                <a:latin typeface="Times New Roman" pitchFamily="18" charset="0"/>
                <a:cs typeface="Times New Roman" pitchFamily="18" charset="0"/>
              </a:rPr>
              <a:t>DATA PREPROCESSING</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a:xfrm>
            <a:off x="838200" y="1564368"/>
            <a:ext cx="10515600" cy="4351339"/>
          </a:xfrm>
        </p:spPr>
        <p:txBody>
          <a:bodyPr/>
          <a:lstStyle/>
          <a:p>
            <a:pPr marL="0" indent="0">
              <a:buNone/>
            </a:pPr>
            <a:r>
              <a:rPr lang="en-US" sz="2400" dirty="0">
                <a:latin typeface="Times New Roman" pitchFamily="18" charset="0"/>
                <a:cs typeface="Times New Roman" pitchFamily="18" charset="0"/>
              </a:rPr>
              <a:t>If a dataset is non-continuous (categorical or discrete) data, we will need to preprocess it before applying Gaussian Naive Bayes. </a:t>
            </a:r>
          </a:p>
          <a:p>
            <a:pPr marL="0" indent="0">
              <a:buNone/>
            </a:pPr>
            <a:r>
              <a:rPr lang="en-US" sz="2400" dirty="0">
                <a:latin typeface="Times New Roman" pitchFamily="18" charset="0"/>
                <a:cs typeface="Times New Roman" pitchFamily="18" charset="0"/>
              </a:rPr>
              <a:t>Here's how you can handle non-continuous data:</a:t>
            </a:r>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Convert Categorical Data</a:t>
            </a:r>
            <a:r>
              <a:rPr lang="en-US" sz="2400" dirty="0">
                <a:latin typeface="Times New Roman" pitchFamily="18" charset="0"/>
                <a:cs typeface="Times New Roman" pitchFamily="18" charset="0"/>
              </a:rPr>
              <a:t>: For categorical or discrete features, you will need to convert them into a continuous representation. This can be done using techniques like one-hot encoding or label encoding.</a:t>
            </a:r>
          </a:p>
          <a:p>
            <a:r>
              <a:rPr lang="en-US" sz="2400" b="1" dirty="0">
                <a:latin typeface="Times New Roman" pitchFamily="18" charset="0"/>
                <a:cs typeface="Times New Roman" pitchFamily="18" charset="0"/>
              </a:rPr>
              <a:t>Handle Missing Values</a:t>
            </a:r>
            <a:r>
              <a:rPr lang="en-US" sz="2400" dirty="0">
                <a:latin typeface="Times New Roman" pitchFamily="18" charset="0"/>
                <a:cs typeface="Times New Roman" pitchFamily="18" charset="0"/>
              </a:rPr>
              <a:t>: This can involve imputation with mean, median, or mode for continuous features and using a specific category for missing values in categorical features.</a:t>
            </a:r>
          </a:p>
          <a:p>
            <a:endParaRPr lang="en-IN" dirty="0"/>
          </a:p>
        </p:txBody>
      </p:sp>
      <p:sp>
        <p:nvSpPr>
          <p:cNvPr id="4" name="Slide Number Placeholder 3"/>
          <p:cNvSpPr>
            <a:spLocks noGrp="1"/>
          </p:cNvSpPr>
          <p:nvPr>
            <p:ph type="sldNum" sz="quarter" idx="12"/>
          </p:nvPr>
        </p:nvSpPr>
        <p:spPr>
          <a:xfrm>
            <a:off x="0" y="6280151"/>
            <a:ext cx="2743200" cy="365125"/>
          </a:xfrm>
        </p:spPr>
        <p:txBody>
          <a:bodyPr/>
          <a:lstStyle/>
          <a:p>
            <a:fld id="{2DEBF6B5-A8B6-5742-91AE-8DC29EBB8E42}" type="slidenum">
              <a:rPr lang="en-US" smtClean="0"/>
              <a:t>6</a:t>
            </a:fld>
            <a:endParaRPr lang="en-US"/>
          </a:p>
        </p:txBody>
      </p:sp>
    </p:spTree>
    <p:extLst>
      <p:ext uri="{BB962C8B-B14F-4D97-AF65-F5344CB8AC3E}">
        <p14:creationId xmlns:p14="http://schemas.microsoft.com/office/powerpoint/2010/main" val="16059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7BDC-FE6D-64A0-CF93-6B64405F3AA6}"/>
              </a:ext>
            </a:extLst>
          </p:cNvPr>
          <p:cNvSpPr>
            <a:spLocks noGrp="1"/>
          </p:cNvSpPr>
          <p:nvPr>
            <p:ph type="title"/>
          </p:nvPr>
        </p:nvSpPr>
        <p:spPr/>
        <p:txBody>
          <a:bodyPr>
            <a:normAutofit/>
          </a:bodyPr>
          <a:lstStyle/>
          <a:p>
            <a:r>
              <a:rPr lang="en-US" sz="3600">
                <a:latin typeface="Times New Roman"/>
                <a:ea typeface="Calibri Light"/>
                <a:cs typeface="Calibri Light"/>
              </a:rPr>
              <a:t>CONDITIONAL PROBABILITY</a:t>
            </a:r>
            <a:endParaRPr lang="en-US" sz="3600">
              <a:latin typeface="Times New Roman"/>
              <a:cs typeface="Calibri Light"/>
            </a:endParaRPr>
          </a:p>
        </p:txBody>
      </p:sp>
      <p:sp>
        <p:nvSpPr>
          <p:cNvPr id="4" name="Content Placeholder 3">
            <a:extLst>
              <a:ext uri="{FF2B5EF4-FFF2-40B4-BE49-F238E27FC236}">
                <a16:creationId xmlns:a16="http://schemas.microsoft.com/office/drawing/2014/main" id="{3057AECB-9C1B-8C9C-BB7F-DA4E9D38557D}"/>
              </a:ext>
            </a:extLst>
          </p:cNvPr>
          <p:cNvSpPr>
            <a:spLocks noGrp="1"/>
          </p:cNvSpPr>
          <p:nvPr>
            <p:ph sz="half" idx="2"/>
          </p:nvPr>
        </p:nvSpPr>
        <p:spPr>
          <a:xfrm>
            <a:off x="940430" y="1735785"/>
            <a:ext cx="10132353" cy="3986512"/>
          </a:xfrm>
        </p:spPr>
        <p:txBody>
          <a:bodyPr vert="horz" lIns="91440" tIns="45720" rIns="91440" bIns="45720" rtlCol="0" anchor="t">
            <a:normAutofit/>
          </a:bodyPr>
          <a:lstStyle/>
          <a:p>
            <a:pPr marL="227965" indent="-227965"/>
            <a:r>
              <a:rPr lang="en-US">
                <a:latin typeface="Times New Roman"/>
                <a:ea typeface="Calibri"/>
                <a:cs typeface="Calibri"/>
              </a:rPr>
              <a:t>In probability theory, conditional probability is a measure of the probability of an event given that another event has already occurred.</a:t>
            </a:r>
          </a:p>
          <a:p>
            <a:pPr marL="227965" indent="-227965"/>
            <a:r>
              <a:rPr lang="en-US">
                <a:latin typeface="Times New Roman"/>
                <a:ea typeface="Calibri"/>
                <a:cs typeface="Calibri"/>
              </a:rPr>
              <a:t>If the event of interest is A and the event B is assumed to have occurred, "the conditional probability of A given B", or "the probability of A under the condition B", is usually written as P(A|B), or sometimes PB(A).</a:t>
            </a:r>
          </a:p>
        </p:txBody>
      </p:sp>
      <p:sp>
        <p:nvSpPr>
          <p:cNvPr id="6" name="Slide Number Placeholder 5">
            <a:extLst>
              <a:ext uri="{FF2B5EF4-FFF2-40B4-BE49-F238E27FC236}">
                <a16:creationId xmlns:a16="http://schemas.microsoft.com/office/drawing/2014/main" id="{0FA4E152-4DF3-84F0-D4D4-BD2B41A45EF8}"/>
              </a:ext>
            </a:extLst>
          </p:cNvPr>
          <p:cNvSpPr>
            <a:spLocks noGrp="1"/>
          </p:cNvSpPr>
          <p:nvPr>
            <p:ph type="sldNum" sz="quarter" idx="12"/>
          </p:nvPr>
        </p:nvSpPr>
        <p:spPr>
          <a:xfrm>
            <a:off x="0" y="6310631"/>
            <a:ext cx="2743200" cy="365125"/>
          </a:xfrm>
        </p:spPr>
        <p:txBody>
          <a:bodyPr/>
          <a:lstStyle/>
          <a:p>
            <a:fld id="{2DEBF6B5-A8B6-5742-91AE-8DC29EBB8E42}" type="slidenum">
              <a:rPr lang="en-US" smtClean="0"/>
              <a:t>7</a:t>
            </a:fld>
            <a:endParaRPr lang="en-US" dirty="0"/>
          </a:p>
        </p:txBody>
      </p:sp>
    </p:spTree>
    <p:extLst>
      <p:ext uri="{BB962C8B-B14F-4D97-AF65-F5344CB8AC3E}">
        <p14:creationId xmlns:p14="http://schemas.microsoft.com/office/powerpoint/2010/main" val="266712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494C-DB84-44BC-9782-3DE5DED4F57C}"/>
              </a:ext>
            </a:extLst>
          </p:cNvPr>
          <p:cNvSpPr>
            <a:spLocks noGrp="1"/>
          </p:cNvSpPr>
          <p:nvPr>
            <p:ph type="title"/>
          </p:nvPr>
        </p:nvSpPr>
        <p:spPr>
          <a:xfrm>
            <a:off x="921993" y="266228"/>
            <a:ext cx="10515600" cy="1286694"/>
          </a:xfrm>
        </p:spPr>
        <p:txBody>
          <a:bodyPr>
            <a:normAutofit/>
          </a:bodyPr>
          <a:lstStyle/>
          <a:p>
            <a:r>
              <a:rPr lang="en-US" sz="2400" b="1" dirty="0">
                <a:latin typeface="Times New Roman"/>
                <a:ea typeface="Calibri Light"/>
                <a:cs typeface="Calibri Light"/>
              </a:rPr>
              <a:t>Example 1: </a:t>
            </a:r>
            <a:r>
              <a:rPr lang="en-US" sz="2800" b="1" dirty="0">
                <a:latin typeface="Times New Roman"/>
                <a:ea typeface="Calibri"/>
                <a:cs typeface="Calibri"/>
              </a:rPr>
              <a:t>Chances of cough</a:t>
            </a:r>
            <a:br>
              <a:rPr lang="en-US" sz="1200" dirty="0">
                <a:latin typeface="Times New Roman"/>
              </a:rPr>
            </a:br>
            <a:endParaRPr lang="en-US" sz="2400" dirty="0">
              <a:latin typeface="Times New Roman"/>
            </a:endParaRPr>
          </a:p>
        </p:txBody>
      </p:sp>
      <p:sp>
        <p:nvSpPr>
          <p:cNvPr id="4" name="Content Placeholder 3">
            <a:extLst>
              <a:ext uri="{FF2B5EF4-FFF2-40B4-BE49-F238E27FC236}">
                <a16:creationId xmlns:a16="http://schemas.microsoft.com/office/drawing/2014/main" id="{736D7D68-C79B-CCDE-A6E3-92F30F067BCB}"/>
              </a:ext>
            </a:extLst>
          </p:cNvPr>
          <p:cNvSpPr>
            <a:spLocks noGrp="1"/>
          </p:cNvSpPr>
          <p:nvPr>
            <p:ph sz="half" idx="2"/>
          </p:nvPr>
        </p:nvSpPr>
        <p:spPr>
          <a:xfrm>
            <a:off x="921993" y="1552922"/>
            <a:ext cx="10348013" cy="3267646"/>
          </a:xfrm>
        </p:spPr>
        <p:txBody>
          <a:bodyPr vert="horz" lIns="91440" tIns="45720" rIns="91440" bIns="45720" rtlCol="0" anchor="t">
            <a:normAutofit/>
          </a:bodyPr>
          <a:lstStyle/>
          <a:p>
            <a:pPr marL="227965" indent="-227965"/>
            <a:r>
              <a:rPr lang="en-US" dirty="0">
                <a:latin typeface="Times New Roman"/>
                <a:ea typeface="Calibri"/>
                <a:cs typeface="Calibri"/>
              </a:rPr>
              <a:t>The probability that any given person has a cough on any given day maybe only 5%. But if we know or assume that the person has a cold, then they are much more likely to be coughing. The conditional probability of coughing given that person have a cold might be a much higher 75%.</a:t>
            </a:r>
          </a:p>
        </p:txBody>
      </p:sp>
      <p:sp>
        <p:nvSpPr>
          <p:cNvPr id="9" name="Slide Number Placeholder 8">
            <a:extLst>
              <a:ext uri="{FF2B5EF4-FFF2-40B4-BE49-F238E27FC236}">
                <a16:creationId xmlns:a16="http://schemas.microsoft.com/office/drawing/2014/main" id="{342E4863-4C08-4C23-9BA4-4B4B18D0ED32}"/>
              </a:ext>
            </a:extLst>
          </p:cNvPr>
          <p:cNvSpPr>
            <a:spLocks noGrp="1"/>
          </p:cNvSpPr>
          <p:nvPr>
            <p:ph type="sldNum" sz="quarter" idx="12"/>
          </p:nvPr>
        </p:nvSpPr>
        <p:spPr>
          <a:xfrm>
            <a:off x="0" y="6310631"/>
            <a:ext cx="2743200" cy="365125"/>
          </a:xfrm>
        </p:spPr>
        <p:txBody>
          <a:bodyPr/>
          <a:lstStyle/>
          <a:p>
            <a:fld id="{2DEBF6B5-A8B6-5742-91AE-8DC29EBB8E42}" type="slidenum">
              <a:rPr lang="en-US" smtClean="0"/>
              <a:t>8</a:t>
            </a:fld>
            <a:endParaRPr lang="en-US"/>
          </a:p>
        </p:txBody>
      </p:sp>
    </p:spTree>
    <p:extLst>
      <p:ext uri="{BB962C8B-B14F-4D97-AF65-F5344CB8AC3E}">
        <p14:creationId xmlns:p14="http://schemas.microsoft.com/office/powerpoint/2010/main" val="3582281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7979-B5F2-935C-C231-393A5EA6C5D8}"/>
              </a:ext>
            </a:extLst>
          </p:cNvPr>
          <p:cNvSpPr>
            <a:spLocks noGrp="1"/>
          </p:cNvSpPr>
          <p:nvPr>
            <p:ph type="title"/>
          </p:nvPr>
        </p:nvSpPr>
        <p:spPr>
          <a:xfrm>
            <a:off x="839788" y="178219"/>
            <a:ext cx="10515600" cy="1325563"/>
          </a:xfrm>
        </p:spPr>
        <p:txBody>
          <a:bodyPr>
            <a:normAutofit/>
          </a:bodyPr>
          <a:lstStyle/>
          <a:p>
            <a:r>
              <a:rPr lang="en-US" sz="2800" b="1" dirty="0">
                <a:latin typeface="Times New Roman"/>
                <a:cs typeface="Calibri Light"/>
              </a:rPr>
              <a:t>Example 2: Probability of getting a blue marble </a:t>
            </a:r>
          </a:p>
        </p:txBody>
      </p:sp>
      <p:sp>
        <p:nvSpPr>
          <p:cNvPr id="4" name="Content Placeholder 3">
            <a:extLst>
              <a:ext uri="{FF2B5EF4-FFF2-40B4-BE49-F238E27FC236}">
                <a16:creationId xmlns:a16="http://schemas.microsoft.com/office/drawing/2014/main" id="{8398CF7E-48E0-EF72-ECAC-3FA43183F32B}"/>
              </a:ext>
            </a:extLst>
          </p:cNvPr>
          <p:cNvSpPr>
            <a:spLocks noGrp="1"/>
          </p:cNvSpPr>
          <p:nvPr>
            <p:ph sz="half" idx="2"/>
          </p:nvPr>
        </p:nvSpPr>
        <p:spPr>
          <a:xfrm>
            <a:off x="681639" y="1864372"/>
            <a:ext cx="5315937" cy="4518474"/>
          </a:xfrm>
        </p:spPr>
        <p:txBody>
          <a:bodyPr vert="horz" lIns="91440" tIns="45720" rIns="91440" bIns="45720" rtlCol="0" anchor="t">
            <a:normAutofit/>
          </a:bodyPr>
          <a:lstStyle/>
          <a:p>
            <a:pPr marL="227965" indent="-227965"/>
            <a:r>
              <a:rPr lang="en-US" dirty="0">
                <a:latin typeface="Times New Roman"/>
                <a:ea typeface="Calibri"/>
                <a:cs typeface="Calibri"/>
              </a:rPr>
              <a:t>2 blue and 3 red marbles are in a bag. What are the chances of getting a blue marble?</a:t>
            </a:r>
          </a:p>
          <a:p>
            <a:pPr marL="0" indent="0">
              <a:buNone/>
            </a:pPr>
            <a:endParaRPr lang="en-US" dirty="0">
              <a:latin typeface="Times New Roman"/>
              <a:ea typeface="Calibri"/>
              <a:cs typeface="Calibri"/>
            </a:endParaRPr>
          </a:p>
          <a:p>
            <a:pPr marL="0" indent="0">
              <a:buNone/>
            </a:pPr>
            <a:r>
              <a:rPr lang="en-US" dirty="0">
                <a:latin typeface="Times New Roman"/>
                <a:ea typeface="Calibri"/>
                <a:cs typeface="Calibri"/>
              </a:rPr>
              <a:t>Answer : - The chance is 2/5 </a:t>
            </a:r>
          </a:p>
        </p:txBody>
      </p:sp>
      <p:sp>
        <p:nvSpPr>
          <p:cNvPr id="6" name="Content Placeholder 5">
            <a:extLst>
              <a:ext uri="{FF2B5EF4-FFF2-40B4-BE49-F238E27FC236}">
                <a16:creationId xmlns:a16="http://schemas.microsoft.com/office/drawing/2014/main" id="{17D37460-C657-04FD-0B14-BA84177679AC}"/>
              </a:ext>
            </a:extLst>
          </p:cNvPr>
          <p:cNvSpPr>
            <a:spLocks noGrp="1"/>
          </p:cNvSpPr>
          <p:nvPr>
            <p:ph sz="quarter" idx="4"/>
          </p:nvPr>
        </p:nvSpPr>
        <p:spPr>
          <a:xfrm>
            <a:off x="6125424" y="1767961"/>
            <a:ext cx="5240697" cy="4489720"/>
          </a:xfrm>
        </p:spPr>
        <p:txBody>
          <a:bodyPr vert="horz" lIns="91440" tIns="45720" rIns="91440" bIns="45720" rtlCol="0" anchor="t">
            <a:normAutofit/>
          </a:bodyPr>
          <a:lstStyle/>
          <a:p>
            <a:pPr marL="227965" indent="-227965"/>
            <a:r>
              <a:rPr lang="en-US">
                <a:latin typeface="Times New Roman"/>
                <a:cs typeface="Calibri"/>
              </a:rPr>
              <a:t>But after taking one out of these chances, situation , may change!</a:t>
            </a:r>
          </a:p>
          <a:p>
            <a:pPr marL="227965" indent="-227965"/>
            <a:r>
              <a:rPr lang="en-US">
                <a:latin typeface="Times New Roman"/>
                <a:cs typeface="Calibri"/>
              </a:rPr>
              <a:t>So, the next time:</a:t>
            </a:r>
          </a:p>
          <a:p>
            <a:pPr marL="227965" indent="-227965"/>
            <a:r>
              <a:rPr lang="en-US">
                <a:latin typeface="Times New Roman"/>
                <a:cs typeface="Calibri"/>
              </a:rPr>
              <a:t>If we got a red marble before, then the chance of a blue marble next is 2/4</a:t>
            </a:r>
          </a:p>
          <a:p>
            <a:pPr marL="227965" indent="-227965"/>
            <a:r>
              <a:rPr lang="en-US">
                <a:latin typeface="Times New Roman"/>
                <a:cs typeface="Calibri"/>
              </a:rPr>
              <a:t>If we got a blue marble before, then the chance of a blue marble next is 1/4</a:t>
            </a:r>
          </a:p>
        </p:txBody>
      </p:sp>
      <p:pic>
        <p:nvPicPr>
          <p:cNvPr id="5" name="Picture 4">
            <a:extLst>
              <a:ext uri="{FF2B5EF4-FFF2-40B4-BE49-F238E27FC236}">
                <a16:creationId xmlns:a16="http://schemas.microsoft.com/office/drawing/2014/main" id="{00E05A1B-0665-6927-ED23-78FC973248E6}"/>
              </a:ext>
            </a:extLst>
          </p:cNvPr>
          <p:cNvPicPr>
            <a:picLocks noChangeAspect="1"/>
          </p:cNvPicPr>
          <p:nvPr/>
        </p:nvPicPr>
        <p:blipFill>
          <a:blip r:embed="rId2"/>
          <a:stretch>
            <a:fillRect/>
          </a:stretch>
        </p:blipFill>
        <p:spPr>
          <a:xfrm>
            <a:off x="1183412" y="4072669"/>
            <a:ext cx="3533775" cy="1765076"/>
          </a:xfrm>
          <a:prstGeom prst="rect">
            <a:avLst/>
          </a:prstGeom>
        </p:spPr>
      </p:pic>
      <p:sp>
        <p:nvSpPr>
          <p:cNvPr id="9" name="Slide Number Placeholder 8">
            <a:extLst>
              <a:ext uri="{FF2B5EF4-FFF2-40B4-BE49-F238E27FC236}">
                <a16:creationId xmlns:a16="http://schemas.microsoft.com/office/drawing/2014/main" id="{A50BE51A-D33D-03ED-B39C-D83391010354}"/>
              </a:ext>
            </a:extLst>
          </p:cNvPr>
          <p:cNvSpPr>
            <a:spLocks noGrp="1"/>
          </p:cNvSpPr>
          <p:nvPr>
            <p:ph type="sldNum" sz="quarter" idx="12"/>
          </p:nvPr>
        </p:nvSpPr>
        <p:spPr>
          <a:xfrm>
            <a:off x="0" y="6264911"/>
            <a:ext cx="2743200" cy="365125"/>
          </a:xfrm>
        </p:spPr>
        <p:txBody>
          <a:bodyPr/>
          <a:lstStyle/>
          <a:p>
            <a:fld id="{2DEBF6B5-A8B6-5742-91AE-8DC29EBB8E42}" type="slidenum">
              <a:rPr lang="en-US" smtClean="0"/>
              <a:t>9</a:t>
            </a:fld>
            <a:endParaRPr lang="en-US" dirty="0"/>
          </a:p>
        </p:txBody>
      </p:sp>
      <p:sp>
        <p:nvSpPr>
          <p:cNvPr id="3" name="TextBox 2"/>
          <p:cNvSpPr txBox="1"/>
          <p:nvPr/>
        </p:nvSpPr>
        <p:spPr>
          <a:xfrm>
            <a:off x="807397" y="5837745"/>
            <a:ext cx="4862556" cy="369332"/>
          </a:xfrm>
          <a:prstGeom prst="rect">
            <a:avLst/>
          </a:prstGeom>
          <a:noFill/>
        </p:spPr>
        <p:txBody>
          <a:bodyPr wrap="square" rtlCol="0">
            <a:spAutoFit/>
          </a:bodyPr>
          <a:lstStyle/>
          <a:p>
            <a:r>
              <a:rPr lang="en-IN" b="1" dirty="0"/>
              <a:t>Figure: </a:t>
            </a:r>
            <a:r>
              <a:rPr lang="en-US" dirty="0">
                <a:latin typeface="Times New Roman"/>
                <a:cs typeface="Calibri Light"/>
              </a:rPr>
              <a:t>Probability of getting a blue marble</a:t>
            </a:r>
            <a:r>
              <a:rPr lang="en-US" b="1" dirty="0">
                <a:latin typeface="Times New Roman"/>
                <a:cs typeface="Calibri Light"/>
              </a:rPr>
              <a:t> [3]</a:t>
            </a:r>
            <a:endParaRPr lang="en-IN" dirty="0"/>
          </a:p>
        </p:txBody>
      </p:sp>
    </p:spTree>
    <p:extLst>
      <p:ext uri="{BB962C8B-B14F-4D97-AF65-F5344CB8AC3E}">
        <p14:creationId xmlns:p14="http://schemas.microsoft.com/office/powerpoint/2010/main" val="2691062179"/>
      </p:ext>
    </p:extLst>
  </p:cSld>
  <p:clrMapOvr>
    <a:masterClrMapping/>
  </p:clrMapOvr>
</p:sld>
</file>

<file path=ppt/theme/theme1.xml><?xml version="1.0" encoding="utf-8"?>
<a:theme xmlns:a="http://schemas.openxmlformats.org/drawingml/2006/main" name="1_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2125</TotalTime>
  <Words>3248</Words>
  <Application>Microsoft Office PowerPoint</Application>
  <PresentationFormat>Widescreen</PresentationFormat>
  <Paragraphs>350</Paragraphs>
  <Slides>36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Times New Roman</vt:lpstr>
      <vt:lpstr>Wingdings</vt:lpstr>
      <vt:lpstr>1_Office Theme</vt:lpstr>
      <vt:lpstr>NAIVE BAYES CLASSIFIER</vt:lpstr>
      <vt:lpstr>What's in it for you </vt:lpstr>
      <vt:lpstr>Methods to establish a classifier</vt:lpstr>
      <vt:lpstr>INTRODUCTION TO NAÏVE BAYES CLASSIFIER</vt:lpstr>
      <vt:lpstr>Introducing Naïve Bayes Classifier</vt:lpstr>
      <vt:lpstr>DATA PREPROCESSING</vt:lpstr>
      <vt:lpstr>CONDITIONAL PROBABILITY</vt:lpstr>
      <vt:lpstr>Example 1: Chances of cough </vt:lpstr>
      <vt:lpstr>Example 2: Probability of getting a blue marble </vt:lpstr>
      <vt:lpstr>Zero Frequency Problem!</vt:lpstr>
      <vt:lpstr>Introducing Bayes Theorem</vt:lpstr>
      <vt:lpstr>Types of Naïve Bayes Classifier</vt:lpstr>
      <vt:lpstr>Multinomial Bayesian model:</vt:lpstr>
      <vt:lpstr>Example for Multinomial Naïve Bayes:</vt:lpstr>
      <vt:lpstr>PowerPoint Presentation</vt:lpstr>
      <vt:lpstr>Gaussian Naïve Bayes</vt:lpstr>
      <vt:lpstr>Example for Gaussian Naïve Bayes:-</vt:lpstr>
      <vt:lpstr>PowerPoint Presentation</vt:lpstr>
      <vt:lpstr>PowerPoint Presentation</vt:lpstr>
      <vt:lpstr>Bernoulli Naïve Bayes </vt:lpstr>
      <vt:lpstr>Example for Bernoulli Naïve Bayes :- </vt:lpstr>
      <vt:lpstr>PowerPoint Presentation</vt:lpstr>
      <vt:lpstr>How Naïve Bayes algorithm works (Example)</vt:lpstr>
      <vt:lpstr>PowerPoint Presentation</vt:lpstr>
      <vt:lpstr>PowerPoint Presentation</vt:lpstr>
      <vt:lpstr>PowerPoint Presentation</vt:lpstr>
      <vt:lpstr>PowerPoint Presentation</vt:lpstr>
      <vt:lpstr>DEMO | A sample code describing Gaussian NB</vt:lpstr>
      <vt:lpstr>A sample code describing Gaussian NB</vt:lpstr>
      <vt:lpstr>A sample code describing Gaussian NB</vt:lpstr>
      <vt:lpstr>A sample code describing Gaussian NB</vt:lpstr>
      <vt:lpstr>YOUTUBE VIDEO</vt:lpstr>
      <vt:lpstr>ADVANTAGES </vt:lpstr>
      <vt:lpstr>APPLICATIONS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Linear Regression Group-24</dc:title>
  <dc:creator>Altamash Yar</dc:creator>
  <cp:lastModifiedBy>Yasser Alginahi</cp:lastModifiedBy>
  <cp:revision>102</cp:revision>
  <dcterms:created xsi:type="dcterms:W3CDTF">2023-09-28T21:26:11Z</dcterms:created>
  <dcterms:modified xsi:type="dcterms:W3CDTF">2023-11-02T01:47:28Z</dcterms:modified>
</cp:coreProperties>
</file>